
<file path=[Content_Types].xml><?xml version="1.0" encoding="utf-8"?>
<Types xmlns="http://schemas.openxmlformats.org/package/2006/content-types">
  <Default Extension="jpg" ContentType="image/jpeg"/>
  <Default Extension="rels" ContentType="application/vnd.openxmlformats-package.relationships+xml"/>
  <Default Extension="png" ContentType="image/png"/>
  <Default Extension="xml" ContentType="application/xml"/>
  <Default Extension="gif" ContentType="image/gif"/>
  <Override PartName="/ppt/slideLayouts/slideLayout1.xml" ContentType="application/vnd.openxmlformats-officedocument.presentationml.slideLayout+xml"/>
  <Override PartName="/ppt/slideLayouts/slideLayout8.xml" ContentType="application/vnd.openxmlformats-officedocument.presentationml.slideLayout+xml"/>
  <Override PartName="/ppt/slideLayouts/slideLayout7.xml" ContentType="application/vnd.openxmlformats-officedocument.presentationml.slideLayout+xml"/>
  <Override PartName="/ppt/slideLayouts/slideLayout3.xml" ContentType="application/vnd.openxmlformats-officedocument.presentationml.slideLayout+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Layouts/slideLayout9.xml" ContentType="application/vnd.openxmlformats-officedocument.presentationml.slideLayout+xml"/>
  <Override PartName="/ppt/slideLayouts/slideLayout6.xml" ContentType="application/vnd.openxmlformats-officedocument.presentationml.slideLayout+xml"/>
  <Override PartName="/ppt/slideLayouts/slideLayout2.xml" ContentType="application/vnd.openxmlformats-officedocument.presentationml.slideLayout+xml"/>
  <Override PartName="/ppt/slideLayouts/slideLayout5.xml" ContentType="application/vnd.openxmlformats-officedocument.presentationml.slideLayout+xml"/>
  <Override PartName="/ppt/slideLayouts/slideLayout4.xml" ContentType="application/vnd.openxmlformats-officedocument.presentationml.slideLayout+xml"/>
  <Override PartName="/ppt/notesSlides/notesSlide15.xml" ContentType="application/vnd.openxmlformats-officedocument.presentationml.notesSlide+xml"/>
  <Override PartName="/ppt/notesSlides/notesSlide1.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8.xml" ContentType="application/vnd.openxmlformats-officedocument.presentationml.notesSlide+xml"/>
  <Override PartName="/ppt/notesSlides/notesSlide11.xml" ContentType="application/vnd.openxmlformats-officedocument.presentationml.notesSlide+xml"/>
  <Override PartName="/ppt/notesSlides/notesSlide17.xml" ContentType="application/vnd.openxmlformats-officedocument.presentationml.notesSlide+xml"/>
  <Override PartName="/ppt/notesSlides/notesSlide14.xml" ContentType="application/vnd.openxmlformats-officedocument.presentationml.notesSlide+xml"/>
  <Override PartName="/ppt/notesSlides/notesSlide2.xml" ContentType="application/vnd.openxmlformats-officedocument.presentationml.notesSlide+xml"/>
  <Override PartName="/ppt/notesSlides/notesSlide7.xml" ContentType="application/vnd.openxmlformats-officedocument.presentationml.notesSlide+xml"/>
  <Override PartName="/ppt/notesSlides/notesSlide13.xml" ContentType="application/vnd.openxmlformats-officedocument.presentationml.notesSlide+xml"/>
  <Override PartName="/ppt/notesSlides/notesSlide16.xml" ContentType="application/vnd.openxmlformats-officedocument.presentationml.notesSlide+xml"/>
  <Override PartName="/ppt/notesSlides/notesSlide18.xml" ContentType="application/vnd.openxmlformats-officedocument.presentationml.notesSlide+xml"/>
  <Override PartName="/ppt/notesSlides/notesSlide3.xml" ContentType="application/vnd.openxmlformats-officedocument.presentationml.notesSlide+xml"/>
  <Override PartName="/ppt/notesSlides/notesSlide12.xml" ContentType="application/vnd.openxmlformats-officedocument.presentationml.notesSlide+xml"/>
  <Override PartName="/ppt/notesMasters/notesMaster1.xml" ContentType="application/vnd.openxmlformats-officedocument.presentationml.notesMaster+xml"/>
  <Override PartName="/ppt/presentation.xml" ContentType="application/vnd.openxmlformats-officedocument.presentationml.presentation.main+xml"/>
  <Override PartName="/ppt/presProps.xml" ContentType="application/vnd.openxmlformats-officedocument.presentationml.presProps+xml"/>
  <Override PartName="/ppt/theme/theme3.xml" ContentType="application/vnd.openxmlformats-officedocument.theme+xml"/>
  <Override PartName="/ppt/theme/theme2.xml" ContentType="application/vnd.openxmlformats-officedocument.theme+xml"/>
  <Override PartName="/ppt/theme/theme1.xml" ContentType="application/vnd.openxmlformats-officedocument.theme+xml"/>
  <Override PartName="/ppt/slideMasters/slideMaster1.xml" ContentType="application/vnd.openxmlformats-officedocument.presentationml.slideMaster+xml"/>
  <Override PartName="/ppt/slides/slide1.xml" ContentType="application/vnd.openxmlformats-officedocument.presentationml.slide+xml"/>
  <Override PartName="/ppt/slides/slide16.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2.xml" ContentType="application/vnd.openxmlformats-officedocument.presentationml.slide+xml"/>
  <Override PartName="/ppt/slides/slide9.xml" ContentType="application/vnd.openxmlformats-officedocument.presentationml.slide+xml"/>
  <Override PartName="/ppt/slides/slide3.xml" ContentType="application/vnd.openxmlformats-officedocument.presentationml.slide+xml"/>
  <Override PartName="/ppt/slides/slide6.xml" ContentType="application/vnd.openxmlformats-officedocument.presentationml.slide+xml"/>
  <Override PartName="/ppt/slides/slide18.xml" ContentType="application/vnd.openxmlformats-officedocument.presentationml.slide+xml"/>
  <Override PartName="/ppt/slides/slide15.xml" ContentType="application/vnd.openxmlformats-officedocument.presentationml.slide+xml"/>
  <Override PartName="/ppt/slides/slide7.xml" ContentType="application/vnd.openxmlformats-officedocument.presentationml.slide+xml"/>
  <Override PartName="/ppt/slides/slide17.xml" ContentType="application/vnd.openxmlformats-officedocument.presentationml.slide+xml"/>
  <Override PartName="/ppt/slides/slide8.xml" ContentType="application/vnd.openxmlformats-officedocument.presentationml.slide+xml"/>
  <Override PartName="/ppt/slides/slide4.xml" ContentType="application/vnd.openxmlformats-officedocument.presentationml.slide+xml"/>
  <Override PartName="/ppt/slides/slide10.xml" ContentType="application/vnd.openxmlformats-officedocument.presentationml.slide+xml"/>
  <Override PartName="/ppt/slides/slide14.xml" ContentType="application/vnd.openxmlformats-officedocument.presentationml.slide+xml"/>
  <Override PartName="/ppt/slides/slide11.xml" ContentType="application/vnd.openxmlformats-officedocument.presentationml.slide+xml"/>
  <Override PartName="/ppt/slides/slide5.xml" ContentType="application/vnd.openxmlformats-officedocument.presentationml.slide+xml"/>
  <Override PartName="/ppt/tableStyles.xml" ContentType="application/vnd.openxmlformats-officedocument.presentationml.tableStyles+xml"/>
</Types>
</file>

<file path=_rels/.rels><?xml version="1.0" encoding="UTF-8" standalone="yes"?><Relationships xmlns="http://schemas.openxmlformats.org/package/2006/relationships"><Relationship Target="ppt/presentation.xml" Type="http://schemas.openxmlformats.org/officeDocument/2006/relationships/officeDocument" Id="rId1"/></Relationships>
</file>

<file path=ppt/presentation.xml><?xml version="1.0" encoding="utf-8"?>
<p:presentation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aveSubsetFonts="1" autoCompressPictures="0" mc:PreserveAttributes="mv:*" mc:Ignorable="mv">
  <p:sldMasterIdLst>
    <p:sldMasterId id="2147483659" r:id="rId4"/>
  </p:sldMasterIdLst>
  <p:notesMasterIdLst>
    <p:notesMasterId r:id="rId5"/>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Lst>
  <p:sldSz cy="6858000" cx="9144000"/>
  <p:notesSz cy="9144000" cx="6858000"/>
  <p:defaultText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defaultTextStyle>
</p:presentation>
</file>

<file path=ppt/presProps.xml><?xml version="1.0" encoding="utf-8"?>
<p:presentationP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file>

<file path=ppt/tableStyles.xml><?xml version="1.0" encoding="utf-8"?>
<a:tblStyleLst xmlns:a="http://schemas.openxmlformats.org/drawingml/2006/main" xmlns:r="http://schemas.openxmlformats.org/officeDocument/2006/relationships" def="{90651C3A-4460-11DB-9652-00E08161165F}"/>
</file>

<file path=ppt/_rels/presentation.xml.rels><?xml version="1.0" encoding="UTF-8" standalone="yes"?><Relationships xmlns="http://schemas.openxmlformats.org/package/2006/relationships"><Relationship Target="slides/slide14.xml" Type="http://schemas.openxmlformats.org/officeDocument/2006/relationships/slide" Id="rId19"/><Relationship Target="slides/slide13.xml" Type="http://schemas.openxmlformats.org/officeDocument/2006/relationships/slide" Id="rId18"/><Relationship Target="slides/slide12.xml" Type="http://schemas.openxmlformats.org/officeDocument/2006/relationships/slide" Id="rId17"/><Relationship Target="slides/slide11.xml" Type="http://schemas.openxmlformats.org/officeDocument/2006/relationships/slide" Id="rId16"/><Relationship Target="slides/slide10.xml" Type="http://schemas.openxmlformats.org/officeDocument/2006/relationships/slide" Id="rId15"/><Relationship Target="slides/slide9.xml" Type="http://schemas.openxmlformats.org/officeDocument/2006/relationships/slide" Id="rId14"/><Relationship Target="slides/slide16.xml" Type="http://schemas.openxmlformats.org/officeDocument/2006/relationships/slide" Id="rId21"/><Relationship Target="presProps.xml" Type="http://schemas.openxmlformats.org/officeDocument/2006/relationships/presProps" Id="rId2"/><Relationship Target="slides/slide7.xml" Type="http://schemas.openxmlformats.org/officeDocument/2006/relationships/slide" Id="rId12"/><Relationship Target="slides/slide17.xml" Type="http://schemas.openxmlformats.org/officeDocument/2006/relationships/slide" Id="rId22"/><Relationship Target="theme/theme3.xml" Type="http://schemas.openxmlformats.org/officeDocument/2006/relationships/theme" Id="rId1"/><Relationship Target="slides/slide8.xml" Type="http://schemas.openxmlformats.org/officeDocument/2006/relationships/slide" Id="rId13"/><Relationship Target="slides/slide18.xml" Type="http://schemas.openxmlformats.org/officeDocument/2006/relationships/slide" Id="rId23"/><Relationship Target="slideMasters/slideMaster1.xml" Type="http://schemas.openxmlformats.org/officeDocument/2006/relationships/slideMaster" Id="rId4"/><Relationship Target="slides/slide5.xml" Type="http://schemas.openxmlformats.org/officeDocument/2006/relationships/slide" Id="rId10"/><Relationship Target="tableStyles.xml" Type="http://schemas.openxmlformats.org/officeDocument/2006/relationships/tableStyles" Id="rId3"/><Relationship Target="slides/slide6.xml" Type="http://schemas.openxmlformats.org/officeDocument/2006/relationships/slide" Id="rId11"/><Relationship Target="slides/slide15.xml" Type="http://schemas.openxmlformats.org/officeDocument/2006/relationships/slide" Id="rId20"/><Relationship Target="slides/slide4.xml" Type="http://schemas.openxmlformats.org/officeDocument/2006/relationships/slide" Id="rId9"/><Relationship Target="slides/slide1.xml" Type="http://schemas.openxmlformats.org/officeDocument/2006/relationships/slide" Id="rId6"/><Relationship Target="notesMasters/notesMaster1.xml" Type="http://schemas.openxmlformats.org/officeDocument/2006/relationships/notesMaster" Id="rId5"/><Relationship Target="slides/slide3.xml" Type="http://schemas.openxmlformats.org/officeDocument/2006/relationships/slide" Id="rId8"/><Relationship Target="slides/slide2.xml" Type="http://schemas.openxmlformats.org/officeDocument/2006/relationships/slide" Id="rId7"/></Relationships>
</file>

<file path=ppt/notesMasters/_rels/notesMaster1.xml.rels><?xml version="1.0" encoding="UTF-8" standalone="yes"?><Relationships xmlns="http://schemas.openxmlformats.org/package/2006/relationships"><Relationship Target="../theme/theme2.xml" Type="http://schemas.openxmlformats.org/officeDocument/2006/relationships/theme" Id="rId1"/></Relationships>
</file>

<file path=ppt/notesMasters/notesMaster1.xml><?xml version="1.0" encoding="utf-8"?>
<p:notes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1" name="Shape 1"/>
        <p:cNvGrpSpPr/>
        <p:nvPr/>
      </p:nvGrpSpPr>
      <p:grpSpPr>
        <a:xfrm>
          <a:off y="0" x="0"/>
          <a:ext cy="0" cx="0"/>
          <a:chOff y="0" x="0"/>
          <a:chExt cy="0" cx="0"/>
        </a:xfrm>
      </p:grpSpPr>
      <p:sp>
        <p:nvSpPr>
          <p:cNvPr id="2" name="Shape 2"/>
          <p:cNvSpPr txBox="1"/>
          <p:nvPr>
            <p:ph idx="2" type="hdr"/>
          </p:nvPr>
        </p:nvSpPr>
        <p:spPr>
          <a:xfrm>
            <a:off y="0" x="0"/>
            <a:ext cy="457200" cx="2971799"/>
          </a:xfrm>
          <a:prstGeom prst="rect">
            <a:avLst/>
          </a:prstGeom>
          <a:noFill/>
          <a:ln>
            <a:noFill/>
          </a:ln>
        </p:spPr>
        <p:txBody>
          <a:bodyPr bIns="91425" rIns="91425" lIns="91425" tIns="91425" anchor="t" anchorCtr="0"/>
          <a:lstStyle>
            <a:lvl1pPr algn="l"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3" name="Shape 3"/>
          <p:cNvSpPr txBox="1"/>
          <p:nvPr>
            <p:ph idx="10" type="dt"/>
          </p:nvPr>
        </p:nvSpPr>
        <p:spPr>
          <a:xfrm>
            <a:off y="0" x="3884612"/>
            <a:ext cy="457200" cx="2971799"/>
          </a:xfrm>
          <a:prstGeom prst="rect">
            <a:avLst/>
          </a:prstGeom>
          <a:noFill/>
          <a:ln>
            <a:noFill/>
          </a:ln>
        </p:spPr>
        <p:txBody>
          <a:bodyPr bIns="91425" rIns="91425" lIns="91425" tIns="91425" anchor="t" anchorCtr="0"/>
          <a:lstStyle>
            <a:lvl1pPr algn="r"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4" name="Shape 4"/>
          <p:cNvSpPr/>
          <p:nvPr>
            <p:ph idx="3"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5" name="Shape 5"/>
          <p:cNvSpPr txBox="1"/>
          <p:nvPr>
            <p:ph idx="1" type="body"/>
          </p:nvPr>
        </p:nvSpPr>
        <p:spPr>
          <a:xfrm>
            <a:off y="4343400" x="685800"/>
            <a:ext cy="4114800" cx="5486399"/>
          </a:xfrm>
          <a:prstGeom prst="rect">
            <a:avLst/>
          </a:prstGeom>
          <a:noFill/>
          <a:ln>
            <a:noFill/>
          </a:ln>
        </p:spPr>
        <p:txBody>
          <a:bodyPr bIns="91425" rIns="91425" lIns="91425" tIns="91425" anchor="ctr" anchorCtr="0"/>
          <a:lstStyle>
            <a:lvl1pPr>
              <a:defRPr/>
            </a:lvl1pPr>
            <a:lvl2pPr>
              <a:defRPr/>
            </a:lvl2pPr>
            <a:lvl3pPr>
              <a:defRPr/>
            </a:lvl3pPr>
            <a:lvl4pPr>
              <a:defRPr/>
            </a:lvl4pPr>
            <a:lvl5pPr>
              <a:defRPr/>
            </a:lvl5pPr>
            <a:lvl6pPr>
              <a:defRPr/>
            </a:lvl6pPr>
            <a:lvl7pPr>
              <a:defRPr/>
            </a:lvl7pPr>
            <a:lvl8pPr>
              <a:defRPr/>
            </a:lvl8pPr>
            <a:lvl9pPr>
              <a:defRPr/>
            </a:lvl9pPr>
          </a:lstStyle>
          <a:p/>
        </p:txBody>
      </p:sp>
      <p:sp>
        <p:nvSpPr>
          <p:cNvPr id="6" name="Shape 6"/>
          <p:cNvSpPr txBox="1"/>
          <p:nvPr>
            <p:ph idx="11" type="ftr"/>
          </p:nvPr>
        </p:nvSpPr>
        <p:spPr>
          <a:xfrm>
            <a:off y="8685213" x="0"/>
            <a:ext cy="457200" cx="2971799"/>
          </a:xfrm>
          <a:prstGeom prst="rect">
            <a:avLst/>
          </a:prstGeom>
          <a:noFill/>
          <a:ln>
            <a:noFill/>
          </a:ln>
        </p:spPr>
        <p:txBody>
          <a:bodyPr bIns="91425" rIns="91425" lIns="91425" tIns="91425" anchor="b" anchorCtr="0"/>
          <a:lstStyle>
            <a:lvl1pPr algn="l" rtl="0" marR="0" indent="0" marL="0">
              <a:defRPr strike="noStrike" u="none" b="0" cap="none" baseline="0" sz="1200" i="0"/>
            </a:lvl1pPr>
            <a:lvl2pPr>
              <a:defRPr/>
            </a:lvl2pPr>
            <a:lvl3pPr>
              <a:defRPr/>
            </a:lvl3pPr>
            <a:lvl4pPr>
              <a:defRPr/>
            </a:lvl4pPr>
            <a:lvl5pPr>
              <a:defRPr/>
            </a:lvl5pPr>
            <a:lvl6pPr>
              <a:defRPr/>
            </a:lvl6pPr>
            <a:lvl7pPr>
              <a:defRPr/>
            </a:lvl7pPr>
            <a:lvl8pPr>
              <a:defRPr/>
            </a:lvl8pPr>
            <a:lvl9pPr>
              <a:defRPr/>
            </a:lvl9pPr>
          </a:lstStyle>
          <a:p/>
        </p:txBody>
      </p:sp>
      <p:sp>
        <p:nvSpPr>
          <p:cNvPr id="7" name="Shape 7"/>
          <p:cNvSpPr txBox="1"/>
          <p:nvPr>
            <p:ph idx="12" type="sldNum"/>
          </p:nvPr>
        </p:nvSpPr>
        <p:spPr>
          <a:xfrm>
            <a:off y="8685213" x="3884612"/>
            <a:ext cy="457200" cx="2971799"/>
          </a:xfrm>
          <a:prstGeom prst="rect">
            <a:avLst/>
          </a:prstGeom>
          <a:noFill/>
          <a:ln>
            <a:noFill/>
          </a:ln>
        </p:spPr>
        <p:txBody>
          <a:bodyPr bIns="91425" rIns="91425" lIns="91425" tIns="91425" anchor="b" anchorCtr="0"/>
          <a:lstStyle>
            <a:lvl1pPr algn="r" rtl="0" marR="0" indent="0" marL="0">
              <a:defRPr strike="noStrike" u="none" b="0" cap="none" baseline="0" sz="1200" i="0"/>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Tree>
  </p:cSld>
  <p:clrMap accent2="accent2" accent3="accent3" accent4="accent4" accent5="accent5" accent6="accent6" hlink="hlink" tx2="lt2" tx1="dk1" bg2="dk2" bg1="lt1" folHlink="folHlink" accent1="accent1"/>
</p:notesMaster>
</file>

<file path=ppt/notesSlides/_rels/notesSlide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0.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1.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4.xml.rels><?xml version="1.0" encoding="UTF-8" standalone="yes"?><Relationships xmlns="http://schemas.openxmlformats.org/package/2006/relationships"><Relationship Target="http://weill.cornell.edu/news/releases/wcmc/wcmc_2013/02_20_13-2.shtml" Type="http://schemas.openxmlformats.org/officeDocument/2006/relationships/hyperlink" TargetMode="External" Id="rId2"/><Relationship Target="../notesMasters/notesMaster1.xml" Type="http://schemas.openxmlformats.org/officeDocument/2006/relationships/notesMaster" Id="rId1"/></Relationships>
</file>

<file path=ppt/notesSlides/_rels/notesSlide1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1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2.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3.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4.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5.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6.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7.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8.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_rels/notesSlide9.xml.rels><?xml version="1.0" encoding="UTF-8" standalone="yes"?><Relationships xmlns="http://schemas.openxmlformats.org/package/2006/relationships"><Relationship Target="../notesMasters/notesMaster1.xml" Type="http://schemas.openxmlformats.org/officeDocument/2006/relationships/notesMaster" Id="rId1"/></Relationships>
</file>

<file path=ppt/notesSlides/notesSlide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89" name="Shape 89"/>
        <p:cNvGrpSpPr/>
        <p:nvPr/>
      </p:nvGrpSpPr>
      <p:grpSpPr>
        <a:xfrm>
          <a:off y="0" x="0"/>
          <a:ext cy="0" cx="0"/>
          <a:chOff y="0" x="0"/>
          <a:chExt cy="0" cx="0"/>
        </a:xfrm>
      </p:grpSpPr>
      <p:sp>
        <p:nvSpPr>
          <p:cNvPr id="90" name="Shape 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91" name="Shape 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92" name="Shape 9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0.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31" name="Shape 231"/>
        <p:cNvGrpSpPr/>
        <p:nvPr/>
      </p:nvGrpSpPr>
      <p:grpSpPr>
        <a:xfrm>
          <a:off y="0" x="0"/>
          <a:ext cy="0" cx="0"/>
          <a:chOff y="0" x="0"/>
          <a:chExt cy="0" cx="0"/>
        </a:xfrm>
      </p:grpSpPr>
      <p:sp>
        <p:nvSpPr>
          <p:cNvPr id="232" name="Shape 23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33" name="Shape 23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234" name="Shape 23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44" name="Shape 244"/>
        <p:cNvGrpSpPr/>
        <p:nvPr/>
      </p:nvGrpSpPr>
      <p:grpSpPr>
        <a:xfrm>
          <a:off y="0" x="0"/>
          <a:ext cy="0" cx="0"/>
          <a:chOff y="0" x="0"/>
          <a:chExt cy="0" cx="0"/>
        </a:xfrm>
      </p:grpSpPr>
      <p:sp>
        <p:nvSpPr>
          <p:cNvPr id="245" name="Shape 24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46" name="Shape 24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Haris</a:t>
            </a:r>
          </a:p>
        </p:txBody>
      </p:sp>
      <p:sp>
        <p:nvSpPr>
          <p:cNvPr id="247" name="Shape 24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62" name="Shape 262"/>
        <p:cNvGrpSpPr/>
        <p:nvPr/>
      </p:nvGrpSpPr>
      <p:grpSpPr>
        <a:xfrm>
          <a:off y="0" x="0"/>
          <a:ext cy="0" cx="0"/>
          <a:chOff y="0" x="0"/>
          <a:chExt cy="0" cx="0"/>
        </a:xfrm>
      </p:grpSpPr>
      <p:sp>
        <p:nvSpPr>
          <p:cNvPr id="263" name="Shape 26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64" name="Shape 26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Linh: Quick explanation of what these programs are, what they do, etc</a:t>
            </a:r>
          </a:p>
          <a:p>
            <a:pPr>
              <a:buNone/>
            </a:pPr>
            <a:r>
              <a:rPr strike="noStrike" u="none" b="0" cap="none" baseline="0" sz="1800" lang="en-US" i="0"/>
              <a:t>Even though Princeton hasn’t confirmed yet, they most likely will, they never miss a chance to come and talk</a:t>
            </a:r>
          </a:p>
        </p:txBody>
      </p:sp>
      <p:sp>
        <p:nvSpPr>
          <p:cNvPr id="265" name="Shape 26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75" name="Shape 275"/>
        <p:cNvGrpSpPr/>
        <p:nvPr/>
      </p:nvGrpSpPr>
      <p:grpSpPr>
        <a:xfrm>
          <a:off y="0" x="0"/>
          <a:ext cy="0" cx="0"/>
          <a:chOff y="0" x="0"/>
          <a:chExt cy="0" cx="0"/>
        </a:xfrm>
      </p:grpSpPr>
      <p:sp>
        <p:nvSpPr>
          <p:cNvPr id="276" name="Shape 2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77" name="Shape 27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why we do this? Good way to get points</a:t>
            </a:r>
            <a:br>
              <a:rPr strike="noStrike" u="none" b="0" cap="none" baseline="0" sz="1800" lang="en-US" i="0"/>
            </a:br>
            <a:r>
              <a:rPr strike="noStrike" u="none" b="0" cap="none" baseline="0" sz="1800" lang="en-US" i="0"/>
              <a:t>includes: current event, mcat questions, interview questions, and ethics cases </a:t>
            </a:r>
          </a:p>
        </p:txBody>
      </p:sp>
      <p:sp>
        <p:nvSpPr>
          <p:cNvPr id="278" name="Shape 27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88" name="Shape 288"/>
        <p:cNvGrpSpPr/>
        <p:nvPr/>
      </p:nvGrpSpPr>
      <p:grpSpPr>
        <a:xfrm>
          <a:off y="0" x="0"/>
          <a:ext cy="0" cx="0"/>
          <a:chOff y="0" x="0"/>
          <a:chExt cy="0" cx="0"/>
        </a:xfrm>
      </p:grpSpPr>
      <p:sp>
        <p:nvSpPr>
          <p:cNvPr id="289" name="Shape 28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90" name="Shape 29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Lina: Discuss the current event and what’s the important information to take home; mention that as pre-meds, we should always be updated and be aware of what’s going on, especially in the medical field </a:t>
            </a:r>
          </a:p>
          <a:p>
            <a:r>
              <a:t/>
            </a:r>
          </a:p>
          <a:p>
            <a:pPr algn="l" rtl="0" lvl="0" marR="0" indent="-171450" marL="171450">
              <a:buClr>
                <a:srgbClr val="000000"/>
              </a:buClr>
              <a:buSzPct val="101851"/>
              <a:buFont typeface="Arial"/>
              <a:buChar char="•"/>
            </a:pPr>
            <a:r>
              <a:rPr strike="noStrike" u="none" b="0" cap="none" baseline="0" sz="1800" lang="en-US" i="0"/>
              <a:t>Who would it help?</a:t>
            </a:r>
          </a:p>
          <a:p>
            <a:pPr algn="l" rtl="0" lvl="0" marR="0" indent="-171450" marL="171450">
              <a:buClr>
                <a:srgbClr val="000000"/>
              </a:buClr>
              <a:buSzPct val="101851"/>
              <a:buFont typeface="Arial"/>
              <a:buChar char="•"/>
            </a:pPr>
            <a:r>
              <a:rPr strike="noStrike" u="none" b="0" cap="none" baseline="0" sz="1800" lang="en-US" i="0"/>
              <a:t>People that have lost ears due to accidents</a:t>
            </a:r>
          </a:p>
          <a:p>
            <a:pPr algn="l" rtl="0" lvl="0" marR="0" indent="-171450" marL="171450">
              <a:buClr>
                <a:srgbClr val="000000"/>
              </a:buClr>
              <a:buSzPct val="101851"/>
              <a:buFont typeface="Arial"/>
              <a:buChar char="•"/>
            </a:pPr>
            <a:r>
              <a:rPr strike="noStrike" u="none" b="0" cap="none" baseline="0" sz="1800" lang="en-US" i="0"/>
              <a:t>People hat have lost ears due to cancer</a:t>
            </a:r>
          </a:p>
          <a:p>
            <a:pPr algn="l" rtl="0" lvl="0" marR="0" indent="-171450" marL="171450">
              <a:buClr>
                <a:srgbClr val="000000"/>
              </a:buClr>
              <a:buSzPct val="101851"/>
              <a:buFont typeface="Arial"/>
              <a:buChar char="•"/>
            </a:pPr>
            <a:r>
              <a:rPr strike="noStrike" u="none" b="0" cap="none" baseline="0" sz="1800" lang="en-US" i="0"/>
              <a:t>Children born with deformed ear (microtia); have inner ear, but hearing loss because no outer ear</a:t>
            </a:r>
          </a:p>
          <a:p>
            <a:r>
              <a:t/>
            </a:r>
          </a:p>
          <a:p>
            <a:pPr algn="l" rtl="0" lvl="0" marR="0" indent="-171450" marL="171450">
              <a:buClr>
                <a:srgbClr val="000000"/>
              </a:buClr>
              <a:buSzPct val="101851"/>
              <a:buFont typeface="Arial"/>
              <a:buChar char="•"/>
            </a:pPr>
            <a:r>
              <a:rPr strike="noStrike" u="none" b="0" cap="none" baseline="0" sz="1800" lang="en-US" i="0"/>
              <a:t>How has this been done in the past?</a:t>
            </a:r>
          </a:p>
          <a:p>
            <a:pPr algn="l" rtl="0" lvl="0" marR="0" indent="-171450" marL="171450">
              <a:buClr>
                <a:srgbClr val="000000"/>
              </a:buClr>
              <a:buSzPct val="101851"/>
              <a:buFont typeface="Arial"/>
              <a:buChar char="•"/>
            </a:pPr>
            <a:r>
              <a:rPr strike="noStrike" u="none" b="0" cap="none" baseline="0" sz="1800" lang="en-US" i="0"/>
              <a:t>Ears made using materials that have a Styrofoam-like consistency</a:t>
            </a:r>
          </a:p>
          <a:p>
            <a:pPr algn="l" rtl="0" lvl="0" marR="0" indent="-171450" marL="171450">
              <a:buClr>
                <a:srgbClr val="000000"/>
              </a:buClr>
              <a:buSzPct val="101851"/>
              <a:buFont typeface="Arial"/>
              <a:buChar char="•"/>
            </a:pPr>
            <a:r>
              <a:rPr strike="noStrike" u="none" b="0" cap="none" baseline="0" sz="1800" lang="en-US" i="0"/>
              <a:t>Ears made using rib harvested from young patient – but very painful, ear doesn’t look good/perform well</a:t>
            </a:r>
          </a:p>
          <a:p>
            <a:pPr algn="l" rtl="0" lvl="0" marR="0" indent="-171450" marL="171450">
              <a:buClr>
                <a:srgbClr val="000000"/>
              </a:buClr>
              <a:buSzPct val="101851"/>
              <a:buFont typeface="Arial"/>
              <a:buChar char="•"/>
            </a:pPr>
            <a:r>
              <a:rPr strike="noStrike" u="none" b="0" cap="none" baseline="0" sz="1800" lang="en-US" i="0"/>
              <a:t>Other attempts to grow ears in lab (ears on back of mice) have failed in long term</a:t>
            </a:r>
          </a:p>
          <a:p>
            <a:pPr algn="l" rtl="0" lvl="0" marR="0" indent="-171450" marL="171450">
              <a:buClr>
                <a:srgbClr val="000000"/>
              </a:buClr>
              <a:buSzPct val="101851"/>
              <a:buFont typeface="Arial"/>
              <a:buChar char="•"/>
            </a:pPr>
            <a:r>
              <a:rPr strike="noStrike" u="none" b="0" cap="none" baseline="0" sz="1800" lang="en-US" i="0"/>
              <a:t>Other ears couldn’t maintain shape or form, cells didn’t survive</a:t>
            </a:r>
          </a:p>
          <a:p>
            <a:r>
              <a:t/>
            </a:r>
          </a:p>
          <a:p>
            <a:pPr algn="l" rtl="0" lvl="0" marR="0" indent="-171450" marL="171450">
              <a:buClr>
                <a:srgbClr val="000000"/>
              </a:buClr>
              <a:buSzPct val="101851"/>
              <a:buFont typeface="Arial"/>
              <a:buChar char="•"/>
            </a:pPr>
            <a:r>
              <a:rPr strike="noStrike" u="none" b="0" cap="none" baseline="0" sz="1800" lang="en-US" i="0"/>
              <a:t>How does it work?</a:t>
            </a:r>
          </a:p>
          <a:p>
            <a:pPr algn="l" rtl="0" lvl="0" marR="0" indent="-171450" marL="171450">
              <a:buClr>
                <a:srgbClr val="000000"/>
              </a:buClr>
              <a:buSzPct val="101851"/>
              <a:buFont typeface="Arial"/>
              <a:buChar char="•"/>
            </a:pPr>
            <a:r>
              <a:rPr strike="noStrike" u="none" b="0" cap="none" baseline="0" sz="1800" lang="en-US" i="0"/>
              <a:t>Takes a week to manufacture</a:t>
            </a:r>
          </a:p>
          <a:p>
            <a:pPr algn="l" rtl="0" lvl="0" marR="0" indent="-171450" marL="171450">
              <a:buClr>
                <a:srgbClr val="000000"/>
              </a:buClr>
              <a:buSzPct val="101851"/>
              <a:buFont typeface="Arial"/>
              <a:buChar char="•"/>
            </a:pPr>
            <a:r>
              <a:rPr strike="noStrike" u="none" b="0" cap="none" baseline="0" sz="1800" lang="en-US" i="0"/>
              <a:t>Used specifically to replace body parts made of cartilage, because cartilage apparently doesn’t need a blood supply in order to survive</a:t>
            </a:r>
          </a:p>
          <a:p>
            <a:pPr algn="l" rtl="0" lvl="0" marR="0" indent="-171450" marL="171450">
              <a:buClr>
                <a:srgbClr val="000000"/>
              </a:buClr>
              <a:buSzPct val="101851"/>
              <a:buFont typeface="Arial"/>
              <a:buChar char="•"/>
            </a:pPr>
            <a:r>
              <a:rPr strike="noStrike" u="none" b="0" cap="none" baseline="0" sz="1800" lang="en-US" i="0"/>
              <a:t>Laser scan &amp; panorama of ear </a:t>
            </a:r>
            <a:r>
              <a:rPr strike="noStrike" u="none" b="0" cap="none" baseline="0" sz="1800" lang="en-US" i="0">
                <a:latin typeface="Noto Symbol"/>
                <a:ea typeface="Noto Symbol"/>
                <a:cs typeface="Noto Symbol"/>
                <a:sym typeface="Noto Symbol"/>
              </a:rPr>
              <a:t>→ 3D image, took 30 seconds without radiation</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Used 3D printer to make a mold</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Added animal-derived collagen into the mold  (on which cartilage could grow, often used for plastic surgery, specially developed by Cornell)+ 250 million cartilage cells</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When mold is removed, ear feels like jello</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Ear is trimmed, and then left to culture for a few days in a cell medium before implanted</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Eventually cartilage grows to replace collagen and only has cartilage, just like a real ear</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Surgery to attach new ear would be easy, but would the new ear grow to full size? (if implanted in a 5-6 year old child)</a:t>
            </a:r>
          </a:p>
          <a:p>
            <a:pPr algn="l" rtl="0" lvl="0" marR="0" indent="-171450" marL="171450">
              <a:buClr>
                <a:srgbClr val="000000"/>
              </a:buClr>
              <a:buSzPct val="101851"/>
              <a:buFont typeface="Arial"/>
              <a:buChar char="•"/>
            </a:pPr>
            <a:r>
              <a:rPr strike="noStrike" u="none" b="0" cap="none" baseline="0" sz="1800" lang="en-US" i="0">
                <a:latin typeface="Noto Symbol"/>
                <a:ea typeface="Noto Symbol"/>
                <a:cs typeface="Noto Symbol"/>
                <a:sym typeface="Noto Symbol"/>
              </a:rPr>
              <a:t>Could try first human implant in 3 years after safety tests</a:t>
            </a:r>
          </a:p>
          <a:p>
            <a:r>
              <a:t/>
            </a:r>
          </a:p>
          <a:p>
            <a:pPr algn="l" rtl="0" lvl="0" marR="0" indent="-171450" marL="171450">
              <a:buClr>
                <a:srgbClr val="000000"/>
              </a:buClr>
              <a:buSzPct val="101851"/>
              <a:buFont typeface="Arial"/>
              <a:buChar char="•"/>
            </a:pPr>
            <a:r>
              <a:rPr strike="noStrike" u="none" b="0" cap="none" baseline="0" sz="1800" lang="en-US" i="0"/>
              <a:t>What are some applications?</a:t>
            </a:r>
          </a:p>
          <a:p>
            <a:pPr algn="l" rtl="0" lvl="0" marR="0" indent="-171450" marL="171450">
              <a:buClr>
                <a:srgbClr val="000000"/>
              </a:buClr>
              <a:buSzPct val="101851"/>
              <a:buFont typeface="Arial"/>
              <a:buChar char="•"/>
            </a:pPr>
            <a:r>
              <a:rPr strike="noStrike" u="none" b="0" cap="none" baseline="0" sz="1800" lang="en-US" i="0"/>
              <a:t>Also working on bioengineered disc replacements using same technique</a:t>
            </a:r>
          </a:p>
          <a:p>
            <a:r>
              <a:t/>
            </a:r>
          </a:p>
          <a:p>
            <a:pPr algn="l" rtl="0" lvl="0" marR="0" indent="-171450" marL="171450">
              <a:buClr>
                <a:srgbClr val="000000"/>
              </a:buClr>
              <a:buSzPct val="101851"/>
              <a:buFont typeface="Arial"/>
              <a:buChar char="•"/>
            </a:pPr>
            <a:r>
              <a:rPr strike="noStrike" u="sng" b="0" cap="none" baseline="0" sz="1800" lang="en-US" i="0">
                <a:solidFill>
                  <a:schemeClr val="hlink"/>
                </a:solidFill>
                <a:hlinkClick r:id="rId2"/>
              </a:rPr>
              <a:t>http://weill.cornell.edu/news/releases/wcmc/wcmc_2013/02_20_13-2.shtml</a:t>
            </a:r>
          </a:p>
          <a:p>
            <a:r>
              <a:t/>
            </a:r>
          </a:p>
        </p:txBody>
      </p:sp>
      <p:sp>
        <p:nvSpPr>
          <p:cNvPr id="291" name="Shape 29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01" name="Shape 301"/>
        <p:cNvGrpSpPr/>
        <p:nvPr/>
      </p:nvGrpSpPr>
      <p:grpSpPr>
        <a:xfrm>
          <a:off y="0" x="0"/>
          <a:ext cy="0" cx="0"/>
          <a:chOff y="0" x="0"/>
          <a:chExt cy="0" cx="0"/>
        </a:xfrm>
      </p:grpSpPr>
      <p:sp>
        <p:nvSpPr>
          <p:cNvPr id="302" name="Shape 302"/>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03" name="Shape 303"/>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Haris: Depending on the time, aim for 5-6 minutes</a:t>
            </a:r>
          </a:p>
          <a:p>
            <a:pPr>
              <a:buNone/>
            </a:pPr>
            <a:r>
              <a:rPr strike="noStrike" u="none" b="0" cap="none" baseline="0" sz="1800" lang="en-US" i="0"/>
              <a:t>Don’t want to pick on people, but if we must, we must; there’s no wrong answer as long as you support it, be yourself </a:t>
            </a:r>
          </a:p>
        </p:txBody>
      </p:sp>
      <p:sp>
        <p:nvSpPr>
          <p:cNvPr id="304" name="Shape 304"/>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14" name="Shape 314"/>
        <p:cNvGrpSpPr/>
        <p:nvPr/>
      </p:nvGrpSpPr>
      <p:grpSpPr>
        <a:xfrm>
          <a:off y="0" x="0"/>
          <a:ext cy="0" cx="0"/>
          <a:chOff y="0" x="0"/>
          <a:chExt cy="0" cx="0"/>
        </a:xfrm>
      </p:grpSpPr>
      <p:sp>
        <p:nvSpPr>
          <p:cNvPr id="315" name="Shape 315"/>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16" name="Shape 316"/>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Linh: we may not have time for the ethics case, depending on time, but just in case</a:t>
            </a:r>
          </a:p>
          <a:p>
            <a:r>
              <a:t/>
            </a:r>
          </a:p>
          <a:p>
            <a:pPr>
              <a:buNone/>
            </a:pPr>
            <a:r>
              <a:rPr strike="noStrike" u="none" b="0" cap="none" baseline="0" sz="1800" lang="en-US" i="0"/>
              <a:t>Questions for Case 1:</a:t>
            </a:r>
          </a:p>
          <a:p>
            <a:pPr>
              <a:buNone/>
            </a:pPr>
            <a:r>
              <a:rPr strike="noStrike" u="none" b="0" cap="none" baseline="0" sz="1800" lang="en-US" i="0"/>
              <a:t>Do you believe that the physician's actions can be justified in any way?</a:t>
            </a:r>
          </a:p>
          <a:p>
            <a:pPr>
              <a:buNone/>
            </a:pPr>
            <a:r>
              <a:rPr strike="noStrike" u="none" b="0" cap="none" baseline="0" sz="1800" lang="en-US" i="0"/>
              <a:t>Is there anything else that they could have done?</a:t>
            </a:r>
          </a:p>
          <a:p>
            <a:pPr>
              <a:buNone/>
            </a:pPr>
            <a:r>
              <a:rPr strike="noStrike" u="none" b="0" cap="none" baseline="0" sz="1800" lang="en-US" i="0"/>
              <a:t>Is it ever right to take away someone's autonomy? (Would a court order make the physicians' decisions ethical?)</a:t>
            </a:r>
          </a:p>
          <a:p>
            <a:pPr>
              <a:buNone/>
            </a:pPr>
            <a:r>
              <a:rPr strike="noStrike" u="none" b="0" cap="none" baseline="0" sz="1800" lang="en-US" i="0"/>
              <a:t>What would you do if you were one of the health care workers?</a:t>
            </a:r>
          </a:p>
          <a:p>
            <a:r>
              <a:t/>
            </a:r>
          </a:p>
        </p:txBody>
      </p:sp>
      <p:sp>
        <p:nvSpPr>
          <p:cNvPr id="317" name="Shape 317"/>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28" name="Shape 328"/>
        <p:cNvGrpSpPr/>
        <p:nvPr/>
      </p:nvGrpSpPr>
      <p:grpSpPr>
        <a:xfrm>
          <a:off y="0" x="0"/>
          <a:ext cy="0" cx="0"/>
          <a:chOff y="0" x="0"/>
          <a:chExt cy="0" cx="0"/>
        </a:xfrm>
      </p:grpSpPr>
      <p:sp>
        <p:nvSpPr>
          <p:cNvPr id="329" name="Shape 3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30" name="Shape 33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Lina </a:t>
            </a:r>
          </a:p>
        </p:txBody>
      </p:sp>
      <p:sp>
        <p:nvSpPr>
          <p:cNvPr id="331" name="Shape 33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346" name="Shape 346"/>
        <p:cNvGrpSpPr/>
        <p:nvPr/>
      </p:nvGrpSpPr>
      <p:grpSpPr>
        <a:xfrm>
          <a:off y="0" x="0"/>
          <a:ext cy="0" cx="0"/>
          <a:chOff y="0" x="0"/>
          <a:chExt cy="0" cx="0"/>
        </a:xfrm>
      </p:grpSpPr>
      <p:sp>
        <p:nvSpPr>
          <p:cNvPr id="347" name="Shape 347"/>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348" name="Shape 348"/>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349" name="Shape 349"/>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02" name="Shape 102"/>
        <p:cNvGrpSpPr/>
        <p:nvPr/>
      </p:nvGrpSpPr>
      <p:grpSpPr>
        <a:xfrm>
          <a:off y="0" x="0"/>
          <a:ext cy="0" cx="0"/>
          <a:chOff y="0" x="0"/>
          <a:chExt cy="0" cx="0"/>
        </a:xfrm>
      </p:grpSpPr>
      <p:sp>
        <p:nvSpPr>
          <p:cNvPr id="103" name="Shape 1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04" name="Shape 10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We’ll start with introducing the officers, Lina will begin and then Nicolette and so on. Basic description of who you are, what year, major, current position in medical school process (preparing/taken the MCAT, applying next cycle? Etc) and if you want to add why you want to be a physician </a:t>
            </a:r>
          </a:p>
        </p:txBody>
      </p:sp>
      <p:sp>
        <p:nvSpPr>
          <p:cNvPr id="105" name="Shape 10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15" name="Shape 115"/>
        <p:cNvGrpSpPr/>
        <p:nvPr/>
      </p:nvGrpSpPr>
      <p:grpSpPr>
        <a:xfrm>
          <a:off y="0" x="0"/>
          <a:ext cy="0" cx="0"/>
          <a:chOff y="0" x="0"/>
          <a:chExt cy="0" cx="0"/>
        </a:xfrm>
      </p:grpSpPr>
      <p:sp>
        <p:nvSpPr>
          <p:cNvPr id="116" name="Shape 11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17" name="Shape 11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a:t>
            </a:r>
          </a:p>
        </p:txBody>
      </p:sp>
      <p:sp>
        <p:nvSpPr>
          <p:cNvPr id="118" name="Shape 11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4.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28" name="Shape 128"/>
        <p:cNvGrpSpPr/>
        <p:nvPr/>
      </p:nvGrpSpPr>
      <p:grpSpPr>
        <a:xfrm>
          <a:off y="0" x="0"/>
          <a:ext cy="0" cx="0"/>
          <a:chOff y="0" x="0"/>
          <a:chExt cy="0" cx="0"/>
        </a:xfrm>
      </p:grpSpPr>
      <p:sp>
        <p:nvSpPr>
          <p:cNvPr id="129" name="Shape 12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30" name="Shape 13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-Nicolette: Mention that their dues come back to them in the form of scrubs, food, opening of events, etc.</a:t>
            </a:r>
          </a:p>
          <a:p>
            <a:pPr>
              <a:buNone/>
            </a:pPr>
            <a:r>
              <a:rPr strike="noStrike" u="none" b="0" cap="none" baseline="0" sz="1800" lang="en-US" i="0"/>
              <a:t>-Haris: Will talk about the point based system, he will be taking points during the meeting; members will be able to see their points on the website and their rank; for the top 3 members at the end of the year, maybe we’ll provide a little something for their well efforts. </a:t>
            </a:r>
          </a:p>
          <a:p>
            <a:r>
              <a:t/>
            </a:r>
          </a:p>
        </p:txBody>
      </p:sp>
      <p:sp>
        <p:nvSpPr>
          <p:cNvPr id="131" name="Shape 13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60" name="Shape 160"/>
        <p:cNvGrpSpPr/>
        <p:nvPr/>
      </p:nvGrpSpPr>
      <p:grpSpPr>
        <a:xfrm>
          <a:off y="0" x="0"/>
          <a:ext cy="0" cx="0"/>
          <a:chOff y="0" x="0"/>
          <a:chExt cy="0" cx="0"/>
        </a:xfrm>
      </p:grpSpPr>
      <p:sp>
        <p:nvSpPr>
          <p:cNvPr id="161" name="Shape 161"/>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62" name="Shape 162"/>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Nicolette: poll will be taken next meeting; talk how they are very cheap, need them to volunteer at hospitals or other events</a:t>
            </a:r>
          </a:p>
        </p:txBody>
      </p:sp>
      <p:sp>
        <p:nvSpPr>
          <p:cNvPr id="163" name="Shape 163"/>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75" name="Shape 175"/>
        <p:cNvGrpSpPr/>
        <p:nvPr/>
      </p:nvGrpSpPr>
      <p:grpSpPr>
        <a:xfrm>
          <a:off y="0" x="0"/>
          <a:ext cy="0" cx="0"/>
          <a:chOff y="0" x="0"/>
          <a:chExt cy="0" cx="0"/>
        </a:xfrm>
      </p:grpSpPr>
      <p:sp>
        <p:nvSpPr>
          <p:cNvPr id="176" name="Shape 176"/>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77" name="Shape 177"/>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p:txBody>
      </p:sp>
      <p:sp>
        <p:nvSpPr>
          <p:cNvPr id="178" name="Shape 178"/>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7.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189" name="Shape 189"/>
        <p:cNvGrpSpPr/>
        <p:nvPr/>
      </p:nvGrpSpPr>
      <p:grpSpPr>
        <a:xfrm>
          <a:off y="0" x="0"/>
          <a:ext cy="0" cx="0"/>
          <a:chOff y="0" x="0"/>
          <a:chExt cy="0" cx="0"/>
        </a:xfrm>
      </p:grpSpPr>
      <p:sp>
        <p:nvSpPr>
          <p:cNvPr id="190" name="Shape 190"/>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191" name="Shape 191"/>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a:t>
            </a:r>
          </a:p>
          <a:p>
            <a:pPr>
              <a:buNone/>
            </a:pPr>
            <a:r>
              <a:rPr strike="noStrike" u="none" b="0" cap="none" baseline="0" sz="1800" lang="en-US" i="0"/>
              <a:t>1</a:t>
            </a:r>
            <a:r>
              <a:rPr strike="noStrike" u="none" b="0" cap="none" baseline="30000" sz="1800" lang="en-US" i="0"/>
              <a:t>st</a:t>
            </a:r>
            <a:r>
              <a:rPr strike="noStrike" u="none" b="0" cap="none" baseline="0" sz="1800" lang="en-US" i="0"/>
              <a:t> VHF: only 4 volunteers required (reason: we started a little bit late and they started early, most spots were filled) </a:t>
            </a:r>
          </a:p>
          <a:p>
            <a:pPr>
              <a:buNone/>
            </a:pPr>
            <a:r>
              <a:rPr strike="noStrike" u="none" b="0" cap="none" baseline="0" sz="1800" lang="en-US" i="0"/>
              <a:t>2</a:t>
            </a:r>
            <a:r>
              <a:rPr strike="noStrike" u="none" b="0" cap="none" baseline="30000" sz="1800" lang="en-US" i="0"/>
              <a:t>nd</a:t>
            </a:r>
            <a:r>
              <a:rPr strike="noStrike" u="none" b="0" cap="none" baseline="0" sz="1800" lang="en-US" i="0"/>
              <a:t> VHF: 10 volunteers required</a:t>
            </a:r>
          </a:p>
          <a:p>
            <a:pPr>
              <a:buNone/>
            </a:pPr>
            <a:r>
              <a:rPr strike="noStrike" u="none" b="0" cap="none" baseline="0" sz="1800" lang="en-US" i="0"/>
              <a:t>-You are there to volunteer</a:t>
            </a:r>
          </a:p>
          <a:p>
            <a:pPr>
              <a:buNone/>
            </a:pPr>
            <a:r>
              <a:rPr strike="noStrike" u="none" b="0" cap="none" baseline="0" sz="1800" lang="en-US" i="0"/>
              <a:t>-Talk in the past what volunteers did (set up the event) (take BMI, blood pressure, check for cholesterol and diabetes)</a:t>
            </a:r>
          </a:p>
          <a:p>
            <a:pPr>
              <a:buNone/>
            </a:pPr>
            <a:r>
              <a:rPr strike="noStrike" u="none" b="0" cap="none" baseline="0" sz="1800" lang="en-US" i="0"/>
              <a:t>-First come first serve basis </a:t>
            </a:r>
          </a:p>
          <a:p>
            <a:pPr>
              <a:buNone/>
            </a:pPr>
            <a:r>
              <a:rPr strike="noStrike" u="none" b="0" cap="none" baseline="0" sz="1800" lang="en-US" i="0"/>
              <a:t>-You guys have fist dibs for coming to the meeting, register at end of meeting if more volunteers needed, send email registration , </a:t>
            </a:r>
          </a:p>
        </p:txBody>
      </p:sp>
      <p:sp>
        <p:nvSpPr>
          <p:cNvPr id="192" name="Shape 192"/>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8.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02" name="Shape 202"/>
        <p:cNvGrpSpPr/>
        <p:nvPr/>
      </p:nvGrpSpPr>
      <p:grpSpPr>
        <a:xfrm>
          <a:off y="0" x="0"/>
          <a:ext cy="0" cx="0"/>
          <a:chOff y="0" x="0"/>
          <a:chExt cy="0" cx="0"/>
        </a:xfrm>
      </p:grpSpPr>
      <p:sp>
        <p:nvSpPr>
          <p:cNvPr id="203" name="Shape 203"/>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04" name="Shape 204"/>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Horacio </a:t>
            </a:r>
          </a:p>
        </p:txBody>
      </p:sp>
      <p:sp>
        <p:nvSpPr>
          <p:cNvPr id="205" name="Shape 205"/>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showMasterSp="0" showMasterPhAnim="0">
  <p:cSld>
    <p:spTree>
      <p:nvGrpSpPr>
        <p:cNvPr id="218" name="Shape 218"/>
        <p:cNvGrpSpPr/>
        <p:nvPr/>
      </p:nvGrpSpPr>
      <p:grpSpPr>
        <a:xfrm>
          <a:off y="0" x="0"/>
          <a:ext cy="0" cx="0"/>
          <a:chOff y="0" x="0"/>
          <a:chExt cy="0" cx="0"/>
        </a:xfrm>
      </p:grpSpPr>
      <p:sp>
        <p:nvSpPr>
          <p:cNvPr id="219" name="Shape 219"/>
          <p:cNvSpPr/>
          <p:nvPr>
            <p:ph idx="2" type="sldImg"/>
          </p:nvPr>
        </p:nvSpPr>
        <p:spPr>
          <a:xfrm>
            <a:off y="685800" x="1143000"/>
            <a:ext cy="3429000" cx="4572000"/>
          </a:xfrm>
          <a:custGeom>
            <a:pathLst>
              <a:path w="120000" extrusionOk="0" h="120000">
                <a:moveTo>
                  <a:pt y="0" x="0"/>
                </a:moveTo>
                <a:lnTo>
                  <a:pt y="0" x="120000"/>
                </a:lnTo>
                <a:lnTo>
                  <a:pt y="120000" x="120000"/>
                </a:lnTo>
                <a:lnTo>
                  <a:pt y="120000" x="0"/>
                </a:lnTo>
                <a:close/>
              </a:path>
            </a:pathLst>
          </a:custGeom>
          <a:noFill/>
          <a:ln w="12700" cap="flat">
            <a:solidFill>
              <a:srgbClr val="000000"/>
            </a:solidFill>
            <a:prstDash val="solid"/>
            <a:round/>
            <a:headEnd w="med" len="med" type="none"/>
            <a:tailEnd w="med" len="med" type="none"/>
          </a:ln>
        </p:spPr>
      </p:sp>
      <p:sp>
        <p:nvSpPr>
          <p:cNvPr id="220" name="Shape 220"/>
          <p:cNvSpPr txBox="1"/>
          <p:nvPr>
            <p:ph idx="1" type="body"/>
          </p:nvPr>
        </p:nvSpPr>
        <p:spPr>
          <a:xfrm>
            <a:off y="4343400" x="685800"/>
            <a:ext cy="4114800" cx="5486399"/>
          </a:xfrm>
          <a:prstGeom prst="rect">
            <a:avLst/>
          </a:prstGeom>
          <a:noFill/>
          <a:ln>
            <a:noFill/>
          </a:ln>
        </p:spPr>
        <p:txBody>
          <a:bodyPr bIns="45700" rIns="91425" lIns="91425" tIns="45700" anchor="t" anchorCtr="0">
            <a:noAutofit/>
          </a:bodyPr>
          <a:lstStyle/>
          <a:p>
            <a:pPr>
              <a:buNone/>
            </a:pPr>
            <a:r>
              <a:rPr strike="noStrike" u="none" b="0" cap="none" baseline="0" sz="1800" lang="en-US" i="0"/>
              <a:t>Linh: talk about the conference, what they do and what they discuss (medical school requirements, MCAT, UTSW events, financial aid information)</a:t>
            </a:r>
          </a:p>
          <a:p>
            <a:pPr>
              <a:buNone/>
            </a:pPr>
            <a:r>
              <a:rPr strike="noStrike" u="none" b="0" cap="none" baseline="0" sz="1800" lang="en-US" i="0"/>
              <a:t>You also distribute into groups with actual UTSW medical students and you can ask them whatever you want</a:t>
            </a:r>
          </a:p>
        </p:txBody>
      </p:sp>
      <p:sp>
        <p:nvSpPr>
          <p:cNvPr id="221" name="Shape 221"/>
          <p:cNvSpPr txBox="1"/>
          <p:nvPr>
            <p:ph idx="12" type="sldNum"/>
          </p:nvPr>
        </p:nvSpPr>
        <p:spPr>
          <a:xfrm>
            <a:off y="8685213" x="3884612"/>
            <a:ext cy="457200" cx="2971799"/>
          </a:xfrm>
          <a:prstGeom prst="rect">
            <a:avLst/>
          </a:prstGeom>
          <a:noFill/>
          <a:ln>
            <a:noFill/>
          </a:ln>
        </p:spPr>
        <p:txBody>
          <a:bodyPr bIns="45700" rIns="91425" lIns="91425" tIns="45700" anchor="b" anchorCtr="0">
            <a:noAutofit/>
          </a:bodyPr>
          <a:lstStyle/>
          <a:p>
            <a:pPr algn="r" rtl="0" lvl="0" marR="0" indent="0" marL="0">
              <a:buSzPct val="25000"/>
              <a:buNone/>
            </a:pPr>
            <a:r>
              <a:rPr lang="en-US"/>
              <a:t> </a:t>
            </a:r>
          </a:p>
        </p:txBody>
      </p:sp>
    </p:spTree>
  </p:cSld>
  <p:clrMapOvr>
    <a:masterClrMapping/>
  </p:clrMapOvr>
</p:notes>
</file>

<file path=ppt/slideLayouts/_rels/slideLayout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0.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11.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2.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3.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4.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5.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6.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7.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8.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_rels/slideLayout9.xml.rels><?xml version="1.0" encoding="UTF-8" standalone="yes"?><Relationships xmlns="http://schemas.openxmlformats.org/package/2006/relationships"><Relationship Target="../slideMasters/slideMaster1.xml" Type="http://schemas.openxmlformats.org/officeDocument/2006/relationships/slideMaster" Id="rId1"/></Relationships>
</file>

<file path=ppt/slideLayouts/slideLayout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
  <p:cSld name="Title Slide">
    <p:spTree>
      <p:nvGrpSpPr>
        <p:cNvPr id="14" name="Shape 14"/>
        <p:cNvGrpSpPr/>
        <p:nvPr/>
      </p:nvGrpSpPr>
      <p:grpSpPr>
        <a:xfrm>
          <a:off y="0" x="0"/>
          <a:ext cy="0" cx="0"/>
          <a:chOff y="0" x="0"/>
          <a:chExt cy="0" cx="0"/>
        </a:xfrm>
      </p:grpSpPr>
      <p:sp>
        <p:nvSpPr>
          <p:cNvPr id="15" name="Shape 15"/>
          <p:cNvSpPr txBox="1"/>
          <p:nvPr>
            <p:ph type="ctrTitle"/>
          </p:nvPr>
        </p:nvSpPr>
        <p:spPr>
          <a:xfrm>
            <a:off y="2130425" x="685800"/>
            <a:ext cy="1470024" cx="77724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6" name="Shape 16"/>
          <p:cNvSpPr txBox="1"/>
          <p:nvPr>
            <p:ph idx="1" type="subTitle"/>
          </p:nvPr>
        </p:nvSpPr>
        <p:spPr>
          <a:xfrm>
            <a:off y="3886200" x="1371600"/>
            <a:ext cy="1752600" cx="6400799"/>
          </a:xfrm>
          <a:prstGeom prst="rect">
            <a:avLst/>
          </a:prstGeom>
          <a:noFill/>
          <a:ln>
            <a:noFill/>
          </a:ln>
        </p:spPr>
        <p:txBody>
          <a:bodyPr bIns="91425" rIns="91425" lIns="91425" tIns="91425" anchor="t" anchorCtr="0"/>
          <a:lstStyle>
            <a:lvl1pPr algn="ctr" rtl="0" marR="0" indent="0" marL="0">
              <a:spcBef>
                <a:spcPts val="640"/>
              </a:spcBef>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ctr" rtl="0" marR="0" indent="0" marL="457200">
              <a:spcBef>
                <a:spcPts val="560"/>
              </a:spcBef>
              <a:buClr>
                <a:srgbClr val="888888"/>
              </a:buClr>
              <a:buFont typeface="Calibri"/>
              <a:buNone/>
              <a:defRPr strike="noStrike" u="none" b="0" cap="none" baseline="0" sz="2800" i="0">
                <a:solidFill>
                  <a:srgbClr val="888888"/>
                </a:solidFill>
                <a:latin typeface="Calibri"/>
                <a:ea typeface="Calibri"/>
                <a:cs typeface="Calibri"/>
                <a:sym typeface="Calibri"/>
              </a:defRPr>
            </a:lvl2pPr>
            <a:lvl3pPr algn="ctr" rtl="0" marR="0" indent="0" marL="914400">
              <a:spcBef>
                <a:spcPts val="480"/>
              </a:spcBef>
              <a:buClr>
                <a:srgbClr val="888888"/>
              </a:buClr>
              <a:buFont typeface="Calibri"/>
              <a:buNone/>
              <a:defRPr strike="noStrike" u="none" b="0" cap="none" baseline="0" sz="2400" i="0">
                <a:solidFill>
                  <a:srgbClr val="888888"/>
                </a:solidFill>
                <a:latin typeface="Calibri"/>
                <a:ea typeface="Calibri"/>
                <a:cs typeface="Calibri"/>
                <a:sym typeface="Calibri"/>
              </a:defRPr>
            </a:lvl3pPr>
            <a:lvl4pPr algn="ctr" rtl="0" marR="0" indent="0" marL="1371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4pPr>
            <a:lvl5pPr algn="ctr" rtl="0" marR="0" indent="0" marL="18288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5pPr>
            <a:lvl6pPr algn="ctr" rtl="0" marR="0" indent="0" marL="22860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6pPr>
            <a:lvl7pPr algn="ctr" rtl="0" marR="0" indent="0" marL="27432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7pPr>
            <a:lvl8pPr algn="ctr" rtl="0" marR="0" indent="0" marL="32004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8pPr>
            <a:lvl9pPr algn="ctr" rtl="0" marR="0" indent="0" marL="3657600">
              <a:spcBef>
                <a:spcPts val="400"/>
              </a:spcBef>
              <a:buClr>
                <a:srgbClr val="888888"/>
              </a:buClr>
              <a:buFont typeface="Calibri"/>
              <a:buNone/>
              <a:defRPr strike="noStrike" u="none" b="0" cap="none" baseline="0" sz="2000" i="0">
                <a:solidFill>
                  <a:srgbClr val="888888"/>
                </a:solidFill>
                <a:latin typeface="Calibri"/>
                <a:ea typeface="Calibri"/>
                <a:cs typeface="Calibri"/>
                <a:sym typeface="Calibri"/>
              </a:defRPr>
            </a:lvl9pPr>
          </a:lstStyle>
          <a:p/>
        </p:txBody>
      </p:sp>
      <p:sp>
        <p:nvSpPr>
          <p:cNvPr id="17" name="Shape 17"/>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8" name="Shape 18"/>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9" name="Shape 19"/>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x">
  <p:cSld name="Title and Vertical Text">
    <p:spTree>
      <p:nvGrpSpPr>
        <p:cNvPr id="71" name="Shape 71"/>
        <p:cNvGrpSpPr/>
        <p:nvPr/>
      </p:nvGrpSpPr>
      <p:grpSpPr>
        <a:xfrm>
          <a:off y="0" x="0"/>
          <a:ext cy="0" cx="0"/>
          <a:chOff y="0" x="0"/>
          <a:chExt cy="0" cx="0"/>
        </a:xfrm>
      </p:grpSpPr>
      <p:sp>
        <p:nvSpPr>
          <p:cNvPr id="72" name="Shape 72"/>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3" name="Shape 73"/>
          <p:cNvSpPr txBox="1"/>
          <p:nvPr>
            <p:ph idx="1" type="body"/>
          </p:nvPr>
        </p:nvSpPr>
        <p:spPr>
          <a:xfrm rot="5400000">
            <a:off y="-251618" x="2309018"/>
            <a:ext cy="8229600" cx="4525963"/>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74" name="Shape 74"/>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5" name="Shape 75"/>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6" name="Shape 76"/>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vertTitleAndTx">
  <p:cSld name="Vertical Title and Text">
    <p:spTree>
      <p:nvGrpSpPr>
        <p:cNvPr id="77" name="Shape 77"/>
        <p:cNvGrpSpPr/>
        <p:nvPr/>
      </p:nvGrpSpPr>
      <p:grpSpPr>
        <a:xfrm>
          <a:off y="0" x="0"/>
          <a:ext cy="0" cx="0"/>
          <a:chOff y="0" x="0"/>
          <a:chExt cy="0" cx="0"/>
        </a:xfrm>
      </p:grpSpPr>
      <p:sp>
        <p:nvSpPr>
          <p:cNvPr id="78" name="Shape 78"/>
          <p:cNvSpPr txBox="1"/>
          <p:nvPr>
            <p:ph type="title"/>
          </p:nvPr>
        </p:nvSpPr>
        <p:spPr>
          <a:xfrm rot="5400000">
            <a:off y="2171700" x="4732337"/>
            <a:ext cy="2057400" cx="5851525"/>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79" name="Shape 79"/>
          <p:cNvSpPr txBox="1"/>
          <p:nvPr>
            <p:ph idx="1" type="body"/>
          </p:nvPr>
        </p:nvSpPr>
        <p:spPr>
          <a:xfrm rot="5400000">
            <a:off y="190500" x="541337"/>
            <a:ext cy="6019799" cx="5851525"/>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80" name="Shape 80"/>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81" name="Shape 81"/>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82" name="Shape 82"/>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
  <p:cSld name="Title and Content">
    <p:spTree>
      <p:nvGrpSpPr>
        <p:cNvPr id="20" name="Shape 20"/>
        <p:cNvGrpSpPr/>
        <p:nvPr/>
      </p:nvGrpSpPr>
      <p:grpSpPr>
        <a:xfrm>
          <a:off y="0" x="0"/>
          <a:ext cy="0" cx="0"/>
          <a:chOff y="0" x="0"/>
          <a:chExt cy="0" cx="0"/>
        </a:xfrm>
      </p:grpSpPr>
      <p:sp>
        <p:nvSpPr>
          <p:cNvPr id="21" name="Shape 21"/>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2" name="Shape 22"/>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indent="-222250" marL="342900">
              <a:spcBef>
                <a:spcPts val="640"/>
              </a:spcBef>
              <a:buClr>
                <a:schemeClr val="dk1"/>
              </a:buClr>
              <a:buFont typeface="Arial"/>
              <a:buChar char="•"/>
              <a:defRPr sz="3200">
                <a:solidFill>
                  <a:schemeClr val="dk1"/>
                </a:solidFill>
                <a:latin typeface="Calibri"/>
                <a:ea typeface="Calibri"/>
                <a:cs typeface="Calibri"/>
                <a:sym typeface="Calibri"/>
              </a:defRPr>
            </a:lvl1pPr>
            <a:lvl2pPr algn="l" rtl="0" indent="-177800" marL="742950">
              <a:spcBef>
                <a:spcPts val="560"/>
              </a:spcBef>
              <a:buClr>
                <a:schemeClr val="dk1"/>
              </a:buClr>
              <a:buFont typeface="Arial"/>
              <a:buChar char="•"/>
              <a:defRPr sz="2800">
                <a:solidFill>
                  <a:schemeClr val="dk1"/>
                </a:solidFill>
                <a:latin typeface="Calibri"/>
                <a:ea typeface="Calibri"/>
                <a:cs typeface="Calibri"/>
                <a:sym typeface="Calibri"/>
              </a:defRPr>
            </a:lvl2pPr>
            <a:lvl3pPr algn="l" rtl="0" indent="-136525" marL="1143000">
              <a:spcBef>
                <a:spcPts val="480"/>
              </a:spcBef>
              <a:buClr>
                <a:schemeClr val="dk1"/>
              </a:buClr>
              <a:buFont typeface="Arial"/>
              <a:buChar char="•"/>
              <a:defRPr sz="2400">
                <a:solidFill>
                  <a:schemeClr val="dk1"/>
                </a:solidFill>
                <a:latin typeface="Calibri"/>
                <a:ea typeface="Calibri"/>
                <a:cs typeface="Calibri"/>
                <a:sym typeface="Calibri"/>
              </a:defRPr>
            </a:lvl3pPr>
            <a:lvl4pPr algn="l" rtl="0" indent="-152400" marL="1600200">
              <a:spcBef>
                <a:spcPts val="400"/>
              </a:spcBef>
              <a:buClr>
                <a:schemeClr val="dk1"/>
              </a:buClr>
              <a:buFont typeface="Arial"/>
              <a:buChar char="•"/>
              <a:defRPr sz="2000">
                <a:solidFill>
                  <a:schemeClr val="dk1"/>
                </a:solidFill>
                <a:latin typeface="Calibri"/>
                <a:ea typeface="Calibri"/>
                <a:cs typeface="Calibri"/>
                <a:sym typeface="Calibri"/>
              </a:defRPr>
            </a:lvl4pPr>
            <a:lvl5pPr algn="l" rtl="0" indent="-152400" marL="2057400">
              <a:spcBef>
                <a:spcPts val="400"/>
              </a:spcBef>
              <a:buClr>
                <a:schemeClr val="dk1"/>
              </a:buClr>
              <a:buFont typeface="Arial"/>
              <a:buChar char="•"/>
              <a:defRPr sz="2000">
                <a:solidFill>
                  <a:schemeClr val="dk1"/>
                </a:solidFill>
                <a:latin typeface="Calibri"/>
                <a:ea typeface="Calibri"/>
                <a:cs typeface="Calibri"/>
                <a:sym typeface="Calibri"/>
              </a:defRPr>
            </a:lvl5pPr>
            <a:lvl6pPr algn="l" rtl="0" indent="-152400" marL="2514600">
              <a:spcBef>
                <a:spcPts val="400"/>
              </a:spcBef>
              <a:buClr>
                <a:schemeClr val="dk1"/>
              </a:buClr>
              <a:buFont typeface="Arial"/>
              <a:buChar char="•"/>
              <a:defRPr sz="2000">
                <a:solidFill>
                  <a:schemeClr val="dk1"/>
                </a:solidFill>
                <a:latin typeface="Calibri"/>
                <a:ea typeface="Calibri"/>
                <a:cs typeface="Calibri"/>
                <a:sym typeface="Calibri"/>
              </a:defRPr>
            </a:lvl6pPr>
            <a:lvl7pPr algn="l" rtl="0" indent="-152400" marL="2971800">
              <a:spcBef>
                <a:spcPts val="400"/>
              </a:spcBef>
              <a:buClr>
                <a:schemeClr val="dk1"/>
              </a:buClr>
              <a:buFont typeface="Arial"/>
              <a:buChar char="•"/>
              <a:defRPr sz="2000">
                <a:solidFill>
                  <a:schemeClr val="dk1"/>
                </a:solidFill>
                <a:latin typeface="Calibri"/>
                <a:ea typeface="Calibri"/>
                <a:cs typeface="Calibri"/>
                <a:sym typeface="Calibri"/>
              </a:defRPr>
            </a:lvl7pPr>
            <a:lvl8pPr algn="l" rtl="0" indent="-152400" marL="3429000">
              <a:spcBef>
                <a:spcPts val="400"/>
              </a:spcBef>
              <a:buClr>
                <a:schemeClr val="dk1"/>
              </a:buClr>
              <a:buFont typeface="Arial"/>
              <a:buChar char="•"/>
              <a:defRPr sz="2000">
                <a:solidFill>
                  <a:schemeClr val="dk1"/>
                </a:solidFill>
                <a:latin typeface="Calibri"/>
                <a:ea typeface="Calibri"/>
                <a:cs typeface="Calibri"/>
                <a:sym typeface="Calibri"/>
              </a:defRPr>
            </a:lvl8pPr>
            <a:lvl9pPr algn="l" rtl="0" indent="-152400" marL="3886200">
              <a:spcBef>
                <a:spcPts val="400"/>
              </a:spcBef>
              <a:buClr>
                <a:schemeClr val="dk1"/>
              </a:buClr>
              <a:buFont typeface="Arial"/>
              <a:buChar char="•"/>
              <a:defRPr sz="2000">
                <a:solidFill>
                  <a:schemeClr val="dk1"/>
                </a:solidFill>
                <a:latin typeface="Calibri"/>
                <a:ea typeface="Calibri"/>
                <a:cs typeface="Calibri"/>
                <a:sym typeface="Calibri"/>
              </a:defRPr>
            </a:lvl9pPr>
          </a:lstStyle>
          <a:p/>
        </p:txBody>
      </p:sp>
      <p:sp>
        <p:nvSpPr>
          <p:cNvPr id="23" name="Shape 23"/>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24" name="Shape 24"/>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25" name="Shape 25"/>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secHead">
  <p:cSld name="Section Header">
    <p:spTree>
      <p:nvGrpSpPr>
        <p:cNvPr id="26" name="Shape 26"/>
        <p:cNvGrpSpPr/>
        <p:nvPr/>
      </p:nvGrpSpPr>
      <p:grpSpPr>
        <a:xfrm>
          <a:off y="0" x="0"/>
          <a:ext cy="0" cx="0"/>
          <a:chOff y="0" x="0"/>
          <a:chExt cy="0" cx="0"/>
        </a:xfrm>
      </p:grpSpPr>
      <p:sp>
        <p:nvSpPr>
          <p:cNvPr id="27" name="Shape 27"/>
          <p:cNvSpPr txBox="1"/>
          <p:nvPr>
            <p:ph type="title"/>
          </p:nvPr>
        </p:nvSpPr>
        <p:spPr>
          <a:xfrm>
            <a:off y="4406900" x="722312"/>
            <a:ext cy="1362075" cx="7772400"/>
          </a:xfrm>
          <a:prstGeom prst="rect">
            <a:avLst/>
          </a:prstGeom>
          <a:noFill/>
          <a:ln>
            <a:noFill/>
          </a:ln>
        </p:spPr>
        <p:txBody>
          <a:bodyPr bIns="91425" rIns="91425" lIns="91425" tIns="91425" anchor="t" anchorCtr="0"/>
          <a:lstStyle>
            <a:lvl1pPr algn="l" rtl="0">
              <a:defRPr b="1" cap="small" sz="4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28" name="Shape 28"/>
          <p:cNvSpPr txBox="1"/>
          <p:nvPr>
            <p:ph idx="1" type="body"/>
          </p:nvPr>
        </p:nvSpPr>
        <p:spPr>
          <a:xfrm>
            <a:off y="2906713" x="722312"/>
            <a:ext cy="1500187" cx="7772400"/>
          </a:xfrm>
          <a:prstGeom prst="rect">
            <a:avLst/>
          </a:prstGeom>
          <a:noFill/>
          <a:ln>
            <a:noFill/>
          </a:ln>
        </p:spPr>
        <p:txBody>
          <a:bodyPr bIns="91425" rIns="91425" lIns="91425" tIns="91425" anchor="b" anchorCtr="0"/>
          <a:lstStyle>
            <a:lvl1pPr rtl="0" indent="0" marL="0">
              <a:buClr>
                <a:srgbClr val="888888"/>
              </a:buClr>
              <a:buFont typeface="Calibri"/>
              <a:buNone/>
              <a:defRPr sz="2000">
                <a:solidFill>
                  <a:srgbClr val="888888"/>
                </a:solidFill>
              </a:defRPr>
            </a:lvl1pPr>
            <a:lvl2pPr rtl="0" indent="0" marL="457200">
              <a:buClr>
                <a:srgbClr val="888888"/>
              </a:buClr>
              <a:buFont typeface="Calibri"/>
              <a:buNone/>
              <a:defRPr sz="1800">
                <a:solidFill>
                  <a:srgbClr val="888888"/>
                </a:solidFill>
              </a:defRPr>
            </a:lvl2pPr>
            <a:lvl3pPr rtl="0" indent="0" marL="914400">
              <a:buClr>
                <a:srgbClr val="888888"/>
              </a:buClr>
              <a:buFont typeface="Calibri"/>
              <a:buNone/>
              <a:defRPr sz="1600">
                <a:solidFill>
                  <a:srgbClr val="888888"/>
                </a:solidFill>
              </a:defRPr>
            </a:lvl3pPr>
            <a:lvl4pPr rtl="0" indent="0" marL="1371600">
              <a:buClr>
                <a:srgbClr val="888888"/>
              </a:buClr>
              <a:buFont typeface="Calibri"/>
              <a:buNone/>
              <a:defRPr sz="1400">
                <a:solidFill>
                  <a:srgbClr val="888888"/>
                </a:solidFill>
              </a:defRPr>
            </a:lvl4pPr>
            <a:lvl5pPr rtl="0" indent="0" marL="1828800">
              <a:buClr>
                <a:srgbClr val="888888"/>
              </a:buClr>
              <a:buFont typeface="Calibri"/>
              <a:buNone/>
              <a:defRPr sz="1400">
                <a:solidFill>
                  <a:srgbClr val="888888"/>
                </a:solidFill>
              </a:defRPr>
            </a:lvl5pPr>
            <a:lvl6pPr rtl="0" indent="0" marL="2286000">
              <a:buClr>
                <a:srgbClr val="888888"/>
              </a:buClr>
              <a:buFont typeface="Calibri"/>
              <a:buNone/>
              <a:defRPr sz="1400">
                <a:solidFill>
                  <a:srgbClr val="888888"/>
                </a:solidFill>
              </a:defRPr>
            </a:lvl6pPr>
            <a:lvl7pPr rtl="0" indent="0" marL="2743200">
              <a:buClr>
                <a:srgbClr val="888888"/>
              </a:buClr>
              <a:buFont typeface="Calibri"/>
              <a:buNone/>
              <a:defRPr sz="1400">
                <a:solidFill>
                  <a:srgbClr val="888888"/>
                </a:solidFill>
              </a:defRPr>
            </a:lvl7pPr>
            <a:lvl8pPr rtl="0" indent="0" marL="3200400">
              <a:buClr>
                <a:srgbClr val="888888"/>
              </a:buClr>
              <a:buFont typeface="Calibri"/>
              <a:buNone/>
              <a:defRPr sz="1400">
                <a:solidFill>
                  <a:srgbClr val="888888"/>
                </a:solidFill>
              </a:defRPr>
            </a:lvl8pPr>
            <a:lvl9pPr rtl="0" indent="0" marL="3657600">
              <a:buClr>
                <a:srgbClr val="888888"/>
              </a:buClr>
              <a:buFont typeface="Calibri"/>
              <a:buNone/>
              <a:defRPr sz="1400">
                <a:solidFill>
                  <a:srgbClr val="888888"/>
                </a:solidFill>
              </a:defRPr>
            </a:lvl9pPr>
          </a:lstStyle>
          <a:p/>
        </p:txBody>
      </p:sp>
      <p:sp>
        <p:nvSpPr>
          <p:cNvPr id="29" name="Shape 29"/>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0" name="Shape 30"/>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1" name="Shape 31"/>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Obj">
  <p:cSld name="Two Content">
    <p:spTree>
      <p:nvGrpSpPr>
        <p:cNvPr id="32" name="Shape 32"/>
        <p:cNvGrpSpPr/>
        <p:nvPr/>
      </p:nvGrpSpPr>
      <p:grpSpPr>
        <a:xfrm>
          <a:off y="0" x="0"/>
          <a:ext cy="0" cx="0"/>
          <a:chOff y="0" x="0"/>
          <a:chExt cy="0" cx="0"/>
        </a:xfrm>
      </p:grpSpPr>
      <p:sp>
        <p:nvSpPr>
          <p:cNvPr id="33" name="Shape 33"/>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34" name="Shape 34"/>
          <p:cNvSpPr txBox="1"/>
          <p:nvPr>
            <p:ph idx="1" type="body"/>
          </p:nvPr>
        </p:nvSpPr>
        <p:spPr>
          <a:xfrm>
            <a:off y="1600200" x="457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5" name="Shape 35"/>
          <p:cNvSpPr txBox="1"/>
          <p:nvPr>
            <p:ph idx="2" type="body"/>
          </p:nvPr>
        </p:nvSpPr>
        <p:spPr>
          <a:xfrm>
            <a:off y="1600200" x="4648200"/>
            <a:ext cy="4525963" cx="4038599"/>
          </a:xfrm>
          <a:prstGeom prst="rect">
            <a:avLst/>
          </a:prstGeom>
          <a:noFill/>
          <a:ln>
            <a:noFill/>
          </a:ln>
        </p:spPr>
        <p:txBody>
          <a:bodyPr bIns="91425" rIns="91425" lIns="91425" tIns="91425" anchor="t" anchorCtr="0"/>
          <a:lstStyle>
            <a:lvl1pPr rtl="0">
              <a:defRPr sz="2800"/>
            </a:lvl1pPr>
            <a:lvl2pPr rtl="0">
              <a:defRPr sz="2400"/>
            </a:lvl2pPr>
            <a:lvl3pPr rtl="0">
              <a:defRPr sz="2000"/>
            </a:lvl3pPr>
            <a:lvl4pPr rtl="0">
              <a:defRPr sz="1800"/>
            </a:lvl4pPr>
            <a:lvl5pPr rtl="0">
              <a:defRPr sz="1800"/>
            </a:lvl5pPr>
            <a:lvl6pPr rtl="0">
              <a:defRPr sz="1800"/>
            </a:lvl6pPr>
            <a:lvl7pPr rtl="0">
              <a:defRPr sz="1800"/>
            </a:lvl7pPr>
            <a:lvl8pPr rtl="0">
              <a:defRPr sz="1800"/>
            </a:lvl8pPr>
            <a:lvl9pPr rtl="0">
              <a:defRPr sz="1800"/>
            </a:lvl9pPr>
          </a:lstStyle>
          <a:p/>
        </p:txBody>
      </p:sp>
      <p:sp>
        <p:nvSpPr>
          <p:cNvPr id="36" name="Shape 36"/>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7" name="Shape 37"/>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38" name="Shape 38"/>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woTxTwoObj">
  <p:cSld name="Comparison">
    <p:spTree>
      <p:nvGrpSpPr>
        <p:cNvPr id="39" name="Shape 39"/>
        <p:cNvGrpSpPr/>
        <p:nvPr/>
      </p:nvGrpSpPr>
      <p:grpSpPr>
        <a:xfrm>
          <a:off y="0" x="0"/>
          <a:ext cy="0" cx="0"/>
          <a:chOff y="0" x="0"/>
          <a:chExt cy="0" cx="0"/>
        </a:xfrm>
      </p:grpSpPr>
      <p:sp>
        <p:nvSpPr>
          <p:cNvPr id="40" name="Shape 40"/>
          <p:cNvSpPr txBox="1"/>
          <p:nvPr>
            <p:ph type="title"/>
          </p:nvPr>
        </p:nvSpPr>
        <p:spPr>
          <a:xfrm>
            <a:off y="274637" x="457200"/>
            <a:ext cy="1143000" cx="8229600"/>
          </a:xfrm>
          <a:prstGeom prst="rect">
            <a:avLst/>
          </a:prstGeom>
          <a:noFill/>
          <a:ln>
            <a:noFill/>
          </a:ln>
        </p:spPr>
        <p:txBody>
          <a:bodyPr bIns="91425" rIns="91425" lIns="91425" tIns="91425" anchor="ctr" anchorCtr="0"/>
          <a:lstStyle>
            <a:lvl1pPr rtl="0">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41" name="Shape 41"/>
          <p:cNvSpPr txBox="1"/>
          <p:nvPr>
            <p:ph idx="1" type="body"/>
          </p:nvPr>
        </p:nvSpPr>
        <p:spPr>
          <a:xfrm>
            <a:off y="1535112" x="457200"/>
            <a:ext cy="639762" cx="4040187"/>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42" name="Shape 42"/>
          <p:cNvSpPr txBox="1"/>
          <p:nvPr>
            <p:ph idx="2" type="body"/>
          </p:nvPr>
        </p:nvSpPr>
        <p:spPr>
          <a:xfrm>
            <a:off y="2174875" x="457200"/>
            <a:ext cy="3951287" cx="4040187"/>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3" name="Shape 43"/>
          <p:cNvSpPr txBox="1"/>
          <p:nvPr>
            <p:ph idx="3" type="body"/>
          </p:nvPr>
        </p:nvSpPr>
        <p:spPr>
          <a:xfrm>
            <a:off y="1535112" x="4645025"/>
            <a:ext cy="639762" cx="4041774"/>
          </a:xfrm>
          <a:prstGeom prst="rect">
            <a:avLst/>
          </a:prstGeom>
          <a:noFill/>
          <a:ln>
            <a:noFill/>
          </a:ln>
        </p:spPr>
        <p:txBody>
          <a:bodyPr bIns="91425" rIns="91425" lIns="91425" tIns="91425" anchor="b" anchorCtr="0"/>
          <a:lstStyle>
            <a:lvl1pPr rtl="0" indent="0" marL="0">
              <a:buFont typeface="Calibri"/>
              <a:buNone/>
              <a:defRPr b="1" sz="2400"/>
            </a:lvl1pPr>
            <a:lvl2pPr rtl="0" indent="0" marL="457200">
              <a:buFont typeface="Calibri"/>
              <a:buNone/>
              <a:defRPr b="1" sz="2000"/>
            </a:lvl2pPr>
            <a:lvl3pPr rtl="0" indent="0" marL="914400">
              <a:buFont typeface="Calibri"/>
              <a:buNone/>
              <a:defRPr b="1" sz="1800"/>
            </a:lvl3pPr>
            <a:lvl4pPr rtl="0" indent="0" marL="1371600">
              <a:buFont typeface="Calibri"/>
              <a:buNone/>
              <a:defRPr b="1" sz="1600"/>
            </a:lvl4pPr>
            <a:lvl5pPr rtl="0" indent="0" marL="1828800">
              <a:buFont typeface="Calibri"/>
              <a:buNone/>
              <a:defRPr b="1" sz="1600"/>
            </a:lvl5pPr>
            <a:lvl6pPr rtl="0" indent="0" marL="2286000">
              <a:buFont typeface="Calibri"/>
              <a:buNone/>
              <a:defRPr b="1" sz="1600"/>
            </a:lvl6pPr>
            <a:lvl7pPr rtl="0" indent="0" marL="2743200">
              <a:buFont typeface="Calibri"/>
              <a:buNone/>
              <a:defRPr b="1" sz="1600"/>
            </a:lvl7pPr>
            <a:lvl8pPr rtl="0" indent="0" marL="3200400">
              <a:buFont typeface="Calibri"/>
              <a:buNone/>
              <a:defRPr b="1" sz="1600"/>
            </a:lvl8pPr>
            <a:lvl9pPr rtl="0" indent="0" marL="3657600">
              <a:buFont typeface="Calibri"/>
              <a:buNone/>
              <a:defRPr b="1" sz="1600"/>
            </a:lvl9pPr>
          </a:lstStyle>
          <a:p/>
        </p:txBody>
      </p:sp>
      <p:sp>
        <p:nvSpPr>
          <p:cNvPr id="44" name="Shape 44"/>
          <p:cNvSpPr txBox="1"/>
          <p:nvPr>
            <p:ph idx="4" type="body"/>
          </p:nvPr>
        </p:nvSpPr>
        <p:spPr>
          <a:xfrm>
            <a:off y="2174875" x="4645025"/>
            <a:ext cy="3951287" cx="4041774"/>
          </a:xfrm>
          <a:prstGeom prst="rect">
            <a:avLst/>
          </a:prstGeom>
          <a:noFill/>
          <a:ln>
            <a:noFill/>
          </a:ln>
        </p:spPr>
        <p:txBody>
          <a:bodyPr bIns="91425" rIns="91425" lIns="91425" tIns="91425" anchor="t" anchorCtr="0"/>
          <a:lstStyle>
            <a:lvl1pPr rtl="0">
              <a:defRPr sz="2400"/>
            </a:lvl1pPr>
            <a:lvl2pPr rtl="0">
              <a:defRPr sz="2000"/>
            </a:lvl2pPr>
            <a:lvl3pPr rtl="0">
              <a:defRPr sz="1800"/>
            </a:lvl3pPr>
            <a:lvl4pPr rtl="0">
              <a:defRPr sz="1600"/>
            </a:lvl4pPr>
            <a:lvl5pPr rtl="0">
              <a:defRPr sz="1600"/>
            </a:lvl5pPr>
            <a:lvl6pPr rtl="0">
              <a:defRPr sz="1600"/>
            </a:lvl6pPr>
            <a:lvl7pPr rtl="0">
              <a:defRPr sz="1600"/>
            </a:lvl7pPr>
            <a:lvl8pPr rtl="0">
              <a:defRPr sz="1600"/>
            </a:lvl8pPr>
            <a:lvl9pPr rtl="0">
              <a:defRPr sz="1600"/>
            </a:lvl9pPr>
          </a:lstStyle>
          <a:p/>
        </p:txBody>
      </p:sp>
      <p:sp>
        <p:nvSpPr>
          <p:cNvPr id="45" name="Shape 45"/>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46" name="Shape 46"/>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47" name="Shape 47"/>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titleOnly">
  <p:cSld name="Title Only">
    <p:spTree>
      <p:nvGrpSpPr>
        <p:cNvPr id="48" name="Shape 48"/>
        <p:cNvGrpSpPr/>
        <p:nvPr/>
      </p:nvGrpSpPr>
      <p:grpSpPr>
        <a:xfrm>
          <a:off y="0" x="0"/>
          <a:ext cy="0" cx="0"/>
          <a:chOff y="0" x="0"/>
          <a:chExt cy="0" cx="0"/>
        </a:xfrm>
      </p:grpSpPr>
      <p:sp>
        <p:nvSpPr>
          <p:cNvPr id="49" name="Shape 4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a:spcBef>
                <a:spcPts val="0"/>
              </a:spcBef>
              <a:buClr>
                <a:schemeClr val="dk1"/>
              </a:buClr>
              <a:buFont typeface="Calibri"/>
              <a:buNone/>
              <a:defRPr sz="4400">
                <a:solidFill>
                  <a:schemeClr val="dk1"/>
                </a:solidFill>
                <a:latin typeface="Calibri"/>
                <a:ea typeface="Calibri"/>
                <a:cs typeface="Calibri"/>
                <a:sym typeface="Calibri"/>
              </a:defRPr>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0" name="Shape 50"/>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1" name="Shape 51"/>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2" name="Shape 52"/>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blank">
  <p:cSld name="Blank">
    <p:spTree>
      <p:nvGrpSpPr>
        <p:cNvPr id="53" name="Shape 53"/>
        <p:cNvGrpSpPr/>
        <p:nvPr/>
      </p:nvGrpSpPr>
      <p:grpSpPr>
        <a:xfrm>
          <a:off y="0" x="0"/>
          <a:ext cy="0" cx="0"/>
          <a:chOff y="0" x="0"/>
          <a:chExt cy="0" cx="0"/>
        </a:xfrm>
      </p:grpSpPr>
      <p:sp>
        <p:nvSpPr>
          <p:cNvPr id="54" name="Shape 54"/>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5" name="Shape 55"/>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56" name="Shape 56"/>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objTx">
  <p:cSld name="Content with Caption">
    <p:spTree>
      <p:nvGrpSpPr>
        <p:cNvPr id="57" name="Shape 57"/>
        <p:cNvGrpSpPr/>
        <p:nvPr/>
      </p:nvGrpSpPr>
      <p:grpSpPr>
        <a:xfrm>
          <a:off y="0" x="0"/>
          <a:ext cy="0" cx="0"/>
          <a:chOff y="0" x="0"/>
          <a:chExt cy="0" cx="0"/>
        </a:xfrm>
      </p:grpSpPr>
      <p:sp>
        <p:nvSpPr>
          <p:cNvPr id="58" name="Shape 58"/>
          <p:cNvSpPr txBox="1"/>
          <p:nvPr>
            <p:ph type="title"/>
          </p:nvPr>
        </p:nvSpPr>
        <p:spPr>
          <a:xfrm>
            <a:off y="273050" x="457200"/>
            <a:ext cy="1162049" cx="3008313"/>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59" name="Shape 59"/>
          <p:cNvSpPr txBox="1"/>
          <p:nvPr>
            <p:ph idx="1" type="body"/>
          </p:nvPr>
        </p:nvSpPr>
        <p:spPr>
          <a:xfrm>
            <a:off y="273050" x="3575050"/>
            <a:ext cy="5853112" cx="5111750"/>
          </a:xfrm>
          <a:prstGeom prst="rect">
            <a:avLst/>
          </a:prstGeom>
          <a:noFill/>
          <a:ln>
            <a:noFill/>
          </a:ln>
        </p:spPr>
        <p:txBody>
          <a:bodyPr bIns="91425" rIns="91425" lIns="91425" tIns="91425" anchor="t" anchorCtr="0"/>
          <a:lstStyle>
            <a:lvl1pPr rtl="0">
              <a:defRPr sz="3200"/>
            </a:lvl1pPr>
            <a:lvl2pPr rtl="0">
              <a:defRPr sz="2800"/>
            </a:lvl2pPr>
            <a:lvl3pPr rtl="0">
              <a:defRPr sz="2400"/>
            </a:lvl3pPr>
            <a:lvl4pPr rtl="0">
              <a:defRPr sz="2000"/>
            </a:lvl4pPr>
            <a:lvl5pPr rtl="0">
              <a:defRPr sz="2000"/>
            </a:lvl5pPr>
            <a:lvl6pPr rtl="0">
              <a:defRPr sz="2000"/>
            </a:lvl6pPr>
            <a:lvl7pPr rtl="0">
              <a:defRPr sz="2000"/>
            </a:lvl7pPr>
            <a:lvl8pPr rtl="0">
              <a:defRPr sz="2000"/>
            </a:lvl8pPr>
            <a:lvl9pPr rtl="0">
              <a:defRPr sz="2000"/>
            </a:lvl9pPr>
          </a:lstStyle>
          <a:p/>
        </p:txBody>
      </p:sp>
      <p:sp>
        <p:nvSpPr>
          <p:cNvPr id="60" name="Shape 60"/>
          <p:cNvSpPr txBox="1"/>
          <p:nvPr>
            <p:ph idx="2" type="body"/>
          </p:nvPr>
        </p:nvSpPr>
        <p:spPr>
          <a:xfrm>
            <a:off y="1435100" x="457200"/>
            <a:ext cy="4691063" cx="3008313"/>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
        <p:nvSpPr>
          <p:cNvPr id="61" name="Shape 6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2" name="Shape 6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3" name="Shape 63"/>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type="picTx">
  <p:cSld name="Picture with Caption">
    <p:spTree>
      <p:nvGrpSpPr>
        <p:cNvPr id="64" name="Shape 64"/>
        <p:cNvGrpSpPr/>
        <p:nvPr/>
      </p:nvGrpSpPr>
      <p:grpSpPr>
        <a:xfrm>
          <a:off y="0" x="0"/>
          <a:ext cy="0" cx="0"/>
          <a:chOff y="0" x="0"/>
          <a:chExt cy="0" cx="0"/>
        </a:xfrm>
      </p:grpSpPr>
      <p:sp>
        <p:nvSpPr>
          <p:cNvPr id="65" name="Shape 65"/>
          <p:cNvSpPr txBox="1"/>
          <p:nvPr>
            <p:ph type="title"/>
          </p:nvPr>
        </p:nvSpPr>
        <p:spPr>
          <a:xfrm>
            <a:off y="4800600" x="1792288"/>
            <a:ext cy="566737" cx="5486399"/>
          </a:xfrm>
          <a:prstGeom prst="rect">
            <a:avLst/>
          </a:prstGeom>
          <a:noFill/>
          <a:ln>
            <a:noFill/>
          </a:ln>
        </p:spPr>
        <p:txBody>
          <a:bodyPr bIns="91425" rIns="91425" lIns="91425" tIns="91425" anchor="b" anchorCtr="0"/>
          <a:lstStyle>
            <a:lvl1pPr algn="l" rtl="0">
              <a:defRPr b="1" sz="2000"/>
            </a:lvl1pPr>
            <a:lvl2pPr rtl="0">
              <a:defRPr/>
            </a:lvl2pPr>
            <a:lvl3pPr rtl="0">
              <a:defRPr/>
            </a:lvl3pPr>
            <a:lvl4pPr rtl="0">
              <a:defRPr/>
            </a:lvl4pPr>
            <a:lvl5pPr rtl="0">
              <a:defRPr/>
            </a:lvl5pPr>
            <a:lvl6pPr rtl="0">
              <a:defRPr/>
            </a:lvl6pPr>
            <a:lvl7pPr rtl="0">
              <a:defRPr/>
            </a:lvl7pPr>
            <a:lvl8pPr rtl="0">
              <a:defRPr/>
            </a:lvl8pPr>
            <a:lvl9pPr rtl="0">
              <a:defRPr/>
            </a:lvl9pPr>
          </a:lstStyle>
          <a:p/>
        </p:txBody>
      </p:sp>
      <p:sp>
        <p:nvSpPr>
          <p:cNvPr id="66" name="Shape 66"/>
          <p:cNvSpPr/>
          <p:nvPr>
            <p:ph idx="2" type="pic"/>
          </p:nvPr>
        </p:nvSpPr>
        <p:spPr>
          <a:xfrm>
            <a:off y="612775" x="1792288"/>
            <a:ext cy="4114800" cx="5486399"/>
          </a:xfrm>
          <a:prstGeom prst="rect">
            <a:avLst/>
          </a:prstGeom>
          <a:noFill/>
          <a:ln>
            <a:noFill/>
          </a:ln>
        </p:spPr>
        <p:txBody>
          <a:bodyPr bIns="91425" rIns="91425" lIns="91425" tIns="91425" anchor="ctr" anchorCtr="0"/>
          <a:lstStyle>
            <a:lvl1pPr algn="l" rtl="0" marR="0" indent="0" marL="0">
              <a:buClr>
                <a:srgbClr val="888888"/>
              </a:buClr>
              <a:buFont typeface="Calibri"/>
              <a:buNone/>
              <a:defRPr strike="noStrike" u="none" b="0" cap="none" baseline="0" sz="3200" i="0">
                <a:solidFill>
                  <a:srgbClr val="888888"/>
                </a:solidFill>
                <a:latin typeface="Calibri"/>
                <a:ea typeface="Calibri"/>
                <a:cs typeface="Calibri"/>
                <a:sym typeface="Calibri"/>
              </a:defRPr>
            </a:lvl1pPr>
            <a:lvl2pPr algn="l" rtl="0" marR="0" indent="0" marL="457200">
              <a:buClr>
                <a:schemeClr val="dk1"/>
              </a:buClr>
              <a:buFont typeface="Calibri"/>
              <a:buNone/>
              <a:defRPr strike="noStrike" u="none" b="0" cap="none" baseline="0" sz="2800" i="0">
                <a:solidFill>
                  <a:schemeClr val="dk1"/>
                </a:solidFill>
                <a:latin typeface="Calibri"/>
                <a:ea typeface="Calibri"/>
                <a:cs typeface="Calibri"/>
                <a:sym typeface="Calibri"/>
              </a:defRPr>
            </a:lvl2pPr>
            <a:lvl3pPr algn="l" rtl="0" marR="0" indent="0" marL="914400">
              <a:buClr>
                <a:schemeClr val="dk1"/>
              </a:buClr>
              <a:buFont typeface="Calibri"/>
              <a:buNone/>
              <a:defRPr strike="noStrike" u="none" b="0" cap="none" baseline="0" sz="2400" i="0">
                <a:solidFill>
                  <a:schemeClr val="dk1"/>
                </a:solidFill>
                <a:latin typeface="Calibri"/>
                <a:ea typeface="Calibri"/>
                <a:cs typeface="Calibri"/>
                <a:sym typeface="Calibri"/>
              </a:defRPr>
            </a:lvl3pPr>
            <a:lvl4pPr algn="l" rtl="0" marR="0" indent="0" marL="1371600">
              <a:buClr>
                <a:schemeClr val="dk1"/>
              </a:buClr>
              <a:buFont typeface="Calibri"/>
              <a:buNone/>
              <a:defRPr strike="noStrike" u="none" b="0" cap="none" baseline="0" sz="2000" i="0">
                <a:solidFill>
                  <a:schemeClr val="dk1"/>
                </a:solidFill>
                <a:latin typeface="Calibri"/>
                <a:ea typeface="Calibri"/>
                <a:cs typeface="Calibri"/>
                <a:sym typeface="Calibri"/>
              </a:defRPr>
            </a:lvl4pPr>
            <a:lvl5pPr algn="l" rtl="0" marR="0" indent="0" marL="1828800">
              <a:buClr>
                <a:schemeClr val="dk1"/>
              </a:buClr>
              <a:buFont typeface="Calibri"/>
              <a:buNone/>
              <a:defRPr strike="noStrike" u="none" b="0" cap="none" baseline="0" sz="2000" i="0">
                <a:solidFill>
                  <a:schemeClr val="dk1"/>
                </a:solidFill>
                <a:latin typeface="Calibri"/>
                <a:ea typeface="Calibri"/>
                <a:cs typeface="Calibri"/>
                <a:sym typeface="Calibri"/>
              </a:defRPr>
            </a:lvl5pPr>
            <a:lvl6pPr algn="l" rtl="0" marR="0" indent="0" marL="2286000">
              <a:buClr>
                <a:schemeClr val="dk1"/>
              </a:buClr>
              <a:buFont typeface="Calibri"/>
              <a:buNone/>
              <a:defRPr strike="noStrike" u="none" b="0" cap="none" baseline="0" sz="2000" i="0">
                <a:solidFill>
                  <a:schemeClr val="dk1"/>
                </a:solidFill>
                <a:latin typeface="Calibri"/>
                <a:ea typeface="Calibri"/>
                <a:cs typeface="Calibri"/>
                <a:sym typeface="Calibri"/>
              </a:defRPr>
            </a:lvl6pPr>
            <a:lvl7pPr algn="l" rtl="0" marR="0" indent="0" marL="2743200">
              <a:buClr>
                <a:schemeClr val="dk1"/>
              </a:buClr>
              <a:buFont typeface="Calibri"/>
              <a:buNone/>
              <a:defRPr strike="noStrike" u="none" b="0" cap="none" baseline="0" sz="2000" i="0">
                <a:solidFill>
                  <a:schemeClr val="dk1"/>
                </a:solidFill>
                <a:latin typeface="Calibri"/>
                <a:ea typeface="Calibri"/>
                <a:cs typeface="Calibri"/>
                <a:sym typeface="Calibri"/>
              </a:defRPr>
            </a:lvl7pPr>
            <a:lvl8pPr algn="l" rtl="0" marR="0" indent="0" marL="3200400">
              <a:buClr>
                <a:schemeClr val="dk1"/>
              </a:buClr>
              <a:buFont typeface="Calibri"/>
              <a:buNone/>
              <a:defRPr strike="noStrike" u="none" b="0" cap="none" baseline="0" sz="2000" i="0">
                <a:solidFill>
                  <a:schemeClr val="dk1"/>
                </a:solidFill>
                <a:latin typeface="Calibri"/>
                <a:ea typeface="Calibri"/>
                <a:cs typeface="Calibri"/>
                <a:sym typeface="Calibri"/>
              </a:defRPr>
            </a:lvl8pPr>
            <a:lvl9pPr algn="l" rtl="0" marR="0" indent="0" marL="3657600">
              <a:buClr>
                <a:schemeClr val="dk1"/>
              </a:buClr>
              <a:buFont typeface="Calibri"/>
              <a:buNone/>
              <a:defRPr strike="noStrike" u="none" b="0" cap="none" baseline="0" sz="2000" i="0">
                <a:solidFill>
                  <a:schemeClr val="dk1"/>
                </a:solidFill>
                <a:latin typeface="Calibri"/>
                <a:ea typeface="Calibri"/>
                <a:cs typeface="Calibri"/>
                <a:sym typeface="Calibri"/>
              </a:defRPr>
            </a:lvl9pPr>
          </a:lstStyle>
          <a:p/>
        </p:txBody>
      </p:sp>
      <p:sp>
        <p:nvSpPr>
          <p:cNvPr id="67" name="Shape 67"/>
          <p:cNvSpPr txBox="1"/>
          <p:nvPr>
            <p:ph idx="1" type="body"/>
          </p:nvPr>
        </p:nvSpPr>
        <p:spPr>
          <a:xfrm>
            <a:off y="5367337" x="1792288"/>
            <a:ext cy="804861" cx="5486399"/>
          </a:xfrm>
          <a:prstGeom prst="rect">
            <a:avLst/>
          </a:prstGeom>
          <a:noFill/>
          <a:ln>
            <a:noFill/>
          </a:ln>
        </p:spPr>
        <p:txBody>
          <a:bodyPr bIns="91425" rIns="91425" lIns="91425" tIns="91425" anchor="t" anchorCtr="0"/>
          <a:lstStyle>
            <a:lvl1pPr rtl="0" indent="0" marL="0">
              <a:buFont typeface="Calibri"/>
              <a:buNone/>
              <a:defRPr sz="1400"/>
            </a:lvl1pPr>
            <a:lvl2pPr rtl="0" indent="0" marL="457200">
              <a:buFont typeface="Calibri"/>
              <a:buNone/>
              <a:defRPr sz="1200"/>
            </a:lvl2pPr>
            <a:lvl3pPr rtl="0" indent="0" marL="914400">
              <a:buFont typeface="Calibri"/>
              <a:buNone/>
              <a:defRPr sz="1000"/>
            </a:lvl3pPr>
            <a:lvl4pPr rtl="0" indent="0" marL="1371600">
              <a:buFont typeface="Calibri"/>
              <a:buNone/>
              <a:defRPr sz="900"/>
            </a:lvl4pPr>
            <a:lvl5pPr rtl="0" indent="0" marL="1828800">
              <a:buFont typeface="Calibri"/>
              <a:buNone/>
              <a:defRPr sz="900"/>
            </a:lvl5pPr>
            <a:lvl6pPr rtl="0" indent="0" marL="2286000">
              <a:buFont typeface="Calibri"/>
              <a:buNone/>
              <a:defRPr sz="900"/>
            </a:lvl6pPr>
            <a:lvl7pPr rtl="0" indent="0" marL="2743200">
              <a:buFont typeface="Calibri"/>
              <a:buNone/>
              <a:defRPr sz="900"/>
            </a:lvl7pPr>
            <a:lvl8pPr rtl="0" indent="0" marL="3200400">
              <a:buFont typeface="Calibri"/>
              <a:buNone/>
              <a:defRPr sz="900"/>
            </a:lvl8pPr>
            <a:lvl9pPr rtl="0" indent="0" marL="3657600">
              <a:buFont typeface="Calibri"/>
              <a:buNone/>
              <a:defRPr sz="900"/>
            </a:lvl9pPr>
          </a:lstStyle>
          <a:p/>
        </p:txBody>
      </p:sp>
      <p:sp>
        <p:nvSpPr>
          <p:cNvPr id="68" name="Shape 68"/>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69" name="Shape 69"/>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70" name="Shape 70"/>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Ovr>
    <a:masterClrMapping/>
  </p:clrMapOvr>
</p:sldLayout>
</file>

<file path=ppt/slideMasters/_rels/slideMaster1.xml.rels><?xml version="1.0" encoding="UTF-8" standalone="yes"?><Relationships xmlns="http://schemas.openxmlformats.org/package/2006/relationships"><Relationship Target="../theme/theme1.xml" Type="http://schemas.openxmlformats.org/officeDocument/2006/relationships/theme" Id="rId12"/><Relationship Target="../slideLayouts/slideLayout2.xml" Type="http://schemas.openxmlformats.org/officeDocument/2006/relationships/slideLayout" Id="rId2"/><Relationship Target="../slideLayouts/slideLayout1.xml" Type="http://schemas.openxmlformats.org/officeDocument/2006/relationships/slideLayout" Id="rId1"/><Relationship Target="../slideLayouts/slideLayout10.xml" Type="http://schemas.openxmlformats.org/officeDocument/2006/relationships/slideLayout" Id="rId10"/><Relationship Target="../slideLayouts/slideLayout4.xml" Type="http://schemas.openxmlformats.org/officeDocument/2006/relationships/slideLayout" Id="rId4"/><Relationship Target="../slideLayouts/slideLayout11.xml" Type="http://schemas.openxmlformats.org/officeDocument/2006/relationships/slideLayout" Id="rId11"/><Relationship Target="../slideLayouts/slideLayout3.xml" Type="http://schemas.openxmlformats.org/officeDocument/2006/relationships/slideLayout" Id="rId3"/><Relationship Target="../slideLayouts/slideLayout9.xml" Type="http://schemas.openxmlformats.org/officeDocument/2006/relationships/slideLayout" Id="rId9"/><Relationship Target="../slideLayouts/slideLayout6.xml" Type="http://schemas.openxmlformats.org/officeDocument/2006/relationships/slideLayout" Id="rId6"/><Relationship Target="../slideLayouts/slideLayout5.xml" Type="http://schemas.openxmlformats.org/officeDocument/2006/relationships/slideLayout" Id="rId5"/><Relationship Target="../slideLayouts/slideLayout8.xml" Type="http://schemas.openxmlformats.org/officeDocument/2006/relationships/slideLayout" Id="rId8"/><Relationship Target="../slideLayouts/slideLayout7.xml" Type="http://schemas.openxmlformats.org/officeDocument/2006/relationships/slideLayout" Id="rId7"/></Relationships>
</file>

<file path=ppt/slideMasters/slideMaster1.xml><?xml version="1.0" encoding="utf-8"?>
<p:sldMaster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bg>
      <p:bgPr>
        <a:solidFill>
          <a:schemeClr val="lt1"/>
        </a:solidFill>
      </p:bgPr>
    </p:bg>
    <p:spTree>
      <p:nvGrpSpPr>
        <p:cNvPr id="8" name="Shape 8"/>
        <p:cNvGrpSpPr/>
        <p:nvPr/>
      </p:nvGrpSpPr>
      <p:grpSpPr>
        <a:xfrm>
          <a:off y="0" x="0"/>
          <a:ext cy="0" cx="0"/>
          <a:chOff y="0" x="0"/>
          <a:chExt cy="0" cx="0"/>
        </a:xfrm>
      </p:grpSpPr>
      <p:sp>
        <p:nvSpPr>
          <p:cNvPr id="9" name="Shape 9"/>
          <p:cNvSpPr txBox="1"/>
          <p:nvPr>
            <p:ph type="title"/>
          </p:nvPr>
        </p:nvSpPr>
        <p:spPr>
          <a:xfrm>
            <a:off y="274637" x="457200"/>
            <a:ext cy="1143000" cx="8229600"/>
          </a:xfrm>
          <a:prstGeom prst="rect">
            <a:avLst/>
          </a:prstGeom>
          <a:noFill/>
          <a:ln>
            <a:noFill/>
          </a:ln>
        </p:spPr>
        <p:txBody>
          <a:bodyPr bIns="91425" rIns="91425" lIns="91425" tIns="91425" anchor="ctr" anchorCtr="0"/>
          <a:lstStyle>
            <a:lvl1pPr algn="ctr" rtl="0" marR="0" indent="0" marL="0">
              <a:spcBef>
                <a:spcPts val="0"/>
              </a:spcBef>
              <a:buClr>
                <a:schemeClr val="dk1"/>
              </a:buClr>
              <a:buFont typeface="Calibri"/>
              <a:buNone/>
              <a:defRPr strike="noStrike" u="none" b="0" cap="none" baseline="0" sz="4400" i="0">
                <a:solidFill>
                  <a:schemeClr val="dk1"/>
                </a:solidFill>
                <a:latin typeface="Calibri"/>
                <a:ea typeface="Calibri"/>
                <a:cs typeface="Calibri"/>
                <a:sym typeface="Calibri"/>
              </a:defRPr>
            </a:lvl1pPr>
            <a:lvl2pPr algn="l" rtl="0" marR="0" indent="0" marL="0">
              <a:defRPr/>
            </a:lvl2pPr>
            <a:lvl3pPr algn="l" rtl="0" marR="0" indent="0" marL="0">
              <a:defRPr/>
            </a:lvl3pPr>
            <a:lvl4pPr algn="l" rtl="0" marR="0" indent="0" marL="0">
              <a:defRPr/>
            </a:lvl4pPr>
            <a:lvl5pPr algn="l" rtl="0" marR="0" indent="0" marL="0">
              <a:defRPr/>
            </a:lvl5pPr>
            <a:lvl6pPr algn="l" rtl="0" marR="0" indent="0" marL="0">
              <a:defRPr/>
            </a:lvl6pPr>
            <a:lvl7pPr algn="l" rtl="0" marR="0" indent="0" marL="0">
              <a:defRPr/>
            </a:lvl7pPr>
            <a:lvl8pPr algn="l" rtl="0" marR="0" indent="0" marL="0">
              <a:defRPr/>
            </a:lvl8pPr>
            <a:lvl9pPr algn="l" rtl="0" marR="0" indent="0" marL="0">
              <a:defRPr/>
            </a:lvl9pPr>
          </a:lstStyle>
          <a:p/>
        </p:txBody>
      </p:sp>
      <p:sp>
        <p:nvSpPr>
          <p:cNvPr id="10" name="Shape 10"/>
          <p:cNvSpPr txBox="1"/>
          <p:nvPr>
            <p:ph idx="1" type="body"/>
          </p:nvPr>
        </p:nvSpPr>
        <p:spPr>
          <a:xfrm>
            <a:off y="1600200" x="457200"/>
            <a:ext cy="4525963" cx="8229600"/>
          </a:xfrm>
          <a:prstGeom prst="rect">
            <a:avLst/>
          </a:prstGeom>
          <a:noFill/>
          <a:ln>
            <a:noFill/>
          </a:ln>
        </p:spPr>
        <p:txBody>
          <a:bodyPr bIns="91425" rIns="91425" lIns="91425" tIns="91425" anchor="t" anchorCtr="0"/>
          <a:lstStyle>
            <a:lvl1pPr algn="l" rtl="0" marR="0" indent="-222250" marL="342900">
              <a:spcBef>
                <a:spcPts val="640"/>
              </a:spcBef>
              <a:buClr>
                <a:schemeClr val="dk1"/>
              </a:buClr>
              <a:buFont typeface="Arial"/>
              <a:buChar char="•"/>
              <a:defRPr strike="noStrike" u="none" b="0" cap="none" baseline="0" sz="3200" i="0">
                <a:solidFill>
                  <a:schemeClr val="dk1"/>
                </a:solidFill>
                <a:latin typeface="Calibri"/>
                <a:ea typeface="Calibri"/>
                <a:cs typeface="Calibri"/>
                <a:sym typeface="Calibri"/>
              </a:defRPr>
            </a:lvl1pPr>
            <a:lvl2pPr algn="l" rtl="0" marR="0" indent="-177800" marL="742950">
              <a:spcBef>
                <a:spcPts val="560"/>
              </a:spcBef>
              <a:buClr>
                <a:schemeClr val="dk1"/>
              </a:buClr>
              <a:buFont typeface="Arial"/>
              <a:buChar char="•"/>
              <a:defRPr strike="noStrike" u="none" b="0" cap="none" baseline="0" sz="2800" i="0">
                <a:solidFill>
                  <a:schemeClr val="dk1"/>
                </a:solidFill>
                <a:latin typeface="Calibri"/>
                <a:ea typeface="Calibri"/>
                <a:cs typeface="Calibri"/>
                <a:sym typeface="Calibri"/>
              </a:defRPr>
            </a:lvl2pPr>
            <a:lvl3pPr algn="l" rtl="0" marR="0" indent="-136525" marL="1143000">
              <a:spcBef>
                <a:spcPts val="480"/>
              </a:spcBef>
              <a:buClr>
                <a:schemeClr val="dk1"/>
              </a:buClr>
              <a:buFont typeface="Arial"/>
              <a:buChar char="•"/>
              <a:defRPr strike="noStrike" u="none" b="0" cap="none" baseline="0" sz="2400" i="0">
                <a:solidFill>
                  <a:schemeClr val="dk1"/>
                </a:solidFill>
                <a:latin typeface="Calibri"/>
                <a:ea typeface="Calibri"/>
                <a:cs typeface="Calibri"/>
                <a:sym typeface="Calibri"/>
              </a:defRPr>
            </a:lvl3pPr>
            <a:lvl4pPr algn="l" rtl="0" marR="0" indent="-152400" marL="16002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4pPr>
            <a:lvl5pPr algn="l" rtl="0" marR="0" indent="-152400" marL="20574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5pPr>
            <a:lvl6pPr algn="l" rtl="0" marR="0" indent="-152400" marL="25146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6pPr>
            <a:lvl7pPr algn="l" rtl="0" marR="0" indent="-152400" marL="29718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7pPr>
            <a:lvl8pPr algn="l" rtl="0" marR="0" indent="-152400" marL="34290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8pPr>
            <a:lvl9pPr algn="l" rtl="0" marR="0" indent="-152400" marL="3886200">
              <a:spcBef>
                <a:spcPts val="400"/>
              </a:spcBef>
              <a:buClr>
                <a:schemeClr val="dk1"/>
              </a:buClr>
              <a:buFont typeface="Arial"/>
              <a:buChar char="•"/>
              <a:defRPr strike="noStrike" u="none" b="0" cap="none" baseline="0" sz="2000" i="0">
                <a:solidFill>
                  <a:schemeClr val="dk1"/>
                </a:solidFill>
                <a:latin typeface="Calibri"/>
                <a:ea typeface="Calibri"/>
                <a:cs typeface="Calibri"/>
                <a:sym typeface="Calibri"/>
              </a:defRPr>
            </a:lvl9pPr>
          </a:lstStyle>
          <a:p/>
        </p:txBody>
      </p:sp>
      <p:sp>
        <p:nvSpPr>
          <p:cNvPr id="11" name="Shape 11"/>
          <p:cNvSpPr txBox="1"/>
          <p:nvPr>
            <p:ph idx="10" type="dt"/>
          </p:nvPr>
        </p:nvSpPr>
        <p:spPr>
          <a:xfrm>
            <a:off y="6356350" x="457200"/>
            <a:ext cy="365125" cx="2133599"/>
          </a:xfrm>
          <a:prstGeom prst="rect">
            <a:avLst/>
          </a:prstGeom>
          <a:noFill/>
          <a:ln>
            <a:noFill/>
          </a:ln>
        </p:spPr>
        <p:txBody>
          <a:bodyPr bIns="91425" rIns="91425" lIns="91425" tIns="91425" anchor="ctr" anchorCtr="0"/>
          <a:lstStyle>
            <a:lvl1pPr algn="l"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2" name="Shape 12"/>
          <p:cNvSpPr txBox="1"/>
          <p:nvPr>
            <p:ph idx="11" type="ftr"/>
          </p:nvPr>
        </p:nvSpPr>
        <p:spPr>
          <a:xfrm>
            <a:off y="6356350" x="3124200"/>
            <a:ext cy="365125" cx="2895600"/>
          </a:xfrm>
          <a:prstGeom prst="rect">
            <a:avLst/>
          </a:prstGeom>
          <a:noFill/>
          <a:ln>
            <a:noFill/>
          </a:ln>
        </p:spPr>
        <p:txBody>
          <a:bodyPr bIns="91425" rIns="91425" lIns="91425" tIns="91425" anchor="ctr" anchorCtr="0"/>
          <a:lstStyle>
            <a:lvl1pPr algn="ct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
        <p:nvSpPr>
          <p:cNvPr id="13" name="Shape 13"/>
          <p:cNvSpPr txBox="1"/>
          <p:nvPr>
            <p:ph idx="12" type="sldNum"/>
          </p:nvPr>
        </p:nvSpPr>
        <p:spPr>
          <a:xfrm>
            <a:off y="6356350" x="6553200"/>
            <a:ext cy="365125" cx="2133599"/>
          </a:xfrm>
          <a:prstGeom prst="rect">
            <a:avLst/>
          </a:prstGeom>
          <a:noFill/>
          <a:ln>
            <a:noFill/>
          </a:ln>
        </p:spPr>
        <p:txBody>
          <a:bodyPr bIns="91425" rIns="91425" lIns="91425" tIns="91425" anchor="ctr" anchorCtr="0"/>
          <a:lstStyle>
            <a:lvl1pPr algn="r" rtl="0" marR="0" indent="0" marL="0">
              <a:defRPr strike="noStrike" u="none" b="0" cap="none" baseline="0" sz="1200" i="0">
                <a:solidFill>
                  <a:srgbClr val="888888"/>
                </a:solidFill>
                <a:latin typeface="Calibri"/>
                <a:ea typeface="Calibri"/>
                <a:cs typeface="Calibri"/>
                <a:sym typeface="Calibri"/>
              </a:defRPr>
            </a:lvl1pPr>
            <a:lvl2pPr algn="l" rtl="0" marR="0" indent="0" marL="457200">
              <a:defRPr strike="noStrike" u="none" b="0" cap="none" baseline="0" sz="1800" i="0">
                <a:solidFill>
                  <a:schemeClr val="dk1"/>
                </a:solidFill>
                <a:latin typeface="Calibri"/>
                <a:ea typeface="Calibri"/>
                <a:cs typeface="Calibri"/>
                <a:sym typeface="Calibri"/>
              </a:defRPr>
            </a:lvl2pPr>
            <a:lvl3pPr algn="l" rtl="0" marR="0" indent="0" marL="914400">
              <a:defRPr strike="noStrike" u="none" b="0" cap="none" baseline="0" sz="1800" i="0">
                <a:solidFill>
                  <a:schemeClr val="dk1"/>
                </a:solidFill>
                <a:latin typeface="Calibri"/>
                <a:ea typeface="Calibri"/>
                <a:cs typeface="Calibri"/>
                <a:sym typeface="Calibri"/>
              </a:defRPr>
            </a:lvl3pPr>
            <a:lvl4pPr algn="l" rtl="0" marR="0" indent="0" marL="1371600">
              <a:defRPr strike="noStrike" u="none" b="0" cap="none" baseline="0" sz="1800" i="0">
                <a:solidFill>
                  <a:schemeClr val="dk1"/>
                </a:solidFill>
                <a:latin typeface="Calibri"/>
                <a:ea typeface="Calibri"/>
                <a:cs typeface="Calibri"/>
                <a:sym typeface="Calibri"/>
              </a:defRPr>
            </a:lvl4pPr>
            <a:lvl5pPr algn="l" rtl="0" marR="0" indent="0" marL="1828800">
              <a:defRPr strike="noStrike" u="none" b="0" cap="none" baseline="0" sz="1800" i="0">
                <a:solidFill>
                  <a:schemeClr val="dk1"/>
                </a:solidFill>
                <a:latin typeface="Calibri"/>
                <a:ea typeface="Calibri"/>
                <a:cs typeface="Calibri"/>
                <a:sym typeface="Calibri"/>
              </a:defRPr>
            </a:lvl5pPr>
            <a:lvl6pPr algn="l" rtl="0" marR="0" indent="0" marL="2286000">
              <a:defRPr strike="noStrike" u="none" b="0" cap="none" baseline="0" sz="1800" i="0">
                <a:solidFill>
                  <a:schemeClr val="dk1"/>
                </a:solidFill>
                <a:latin typeface="Calibri"/>
                <a:ea typeface="Calibri"/>
                <a:cs typeface="Calibri"/>
                <a:sym typeface="Calibri"/>
              </a:defRPr>
            </a:lvl6pPr>
            <a:lvl7pPr algn="l" rtl="0" marR="0" indent="0" marL="2743200">
              <a:defRPr strike="noStrike" u="none" b="0" cap="none" baseline="0" sz="1800" i="0">
                <a:solidFill>
                  <a:schemeClr val="dk1"/>
                </a:solidFill>
                <a:latin typeface="Calibri"/>
                <a:ea typeface="Calibri"/>
                <a:cs typeface="Calibri"/>
                <a:sym typeface="Calibri"/>
              </a:defRPr>
            </a:lvl7pPr>
            <a:lvl8pPr algn="l" rtl="0" marR="0" indent="0" marL="3200400">
              <a:defRPr strike="noStrike" u="none" b="0" cap="none" baseline="0" sz="1800" i="0">
                <a:solidFill>
                  <a:schemeClr val="dk1"/>
                </a:solidFill>
                <a:latin typeface="Calibri"/>
                <a:ea typeface="Calibri"/>
                <a:cs typeface="Calibri"/>
                <a:sym typeface="Calibri"/>
              </a:defRPr>
            </a:lvl8pPr>
            <a:lvl9pPr algn="l" rtl="0" marR="0" indent="0" marL="3657600">
              <a:defRPr strike="noStrike" u="none" b="0" cap="none" baseline="0" sz="1800" i="0">
                <a:solidFill>
                  <a:schemeClr val="dk1"/>
                </a:solidFill>
                <a:latin typeface="Calibri"/>
                <a:ea typeface="Calibri"/>
                <a:cs typeface="Calibri"/>
                <a:sym typeface="Calibri"/>
              </a:defRPr>
            </a:lvl9pPr>
          </a:lstStyle>
          <a:p/>
        </p:txBody>
      </p:sp>
    </p:spTree>
  </p:cSld>
  <p:clrMap accent2="accent2" accent3="accent3" accent4="accent4" accent5="accent5" accent6="accent6" hlink="hlink" tx2="lt2" tx1="dk1" bg2="dk2" bg1="lt1" folHlink="folHlink" accent1="accent1"/>
  <p:sldLayoutIdLst>
    <p:sldLayoutId id="2147483648" r:id="rId1"/>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Lst>
  <p:txStyles>
    <p:title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p:titleStyle>
    <p:body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bodyStyle>
    <p:otherStyle>
      <a:defPPr algn="l" rtl="0" marR="0">
        <a:lnSpc>
          <a:spcPct val="100000"/>
        </a:lnSpc>
        <a:spcBef>
          <a:spcPts val="0"/>
        </a:spcBef>
        <a:spcAft>
          <a:spcPts val="0"/>
        </a:spcAft>
      </a:defPPr>
      <a:lvl1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1pPr>
      <a:lvl2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2pPr>
      <a:lvl3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3pPr>
      <a:lvl4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4pPr>
      <a:lvl5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5pPr>
      <a:lvl6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6pPr>
      <a:lvl7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7pPr>
      <a:lvl8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8pPr>
      <a:lvl9pPr algn="l" rtl="0" marR="0">
        <a:lnSpc>
          <a:spcPct val="100000"/>
        </a:lnSpc>
        <a:spcBef>
          <a:spcPts val="0"/>
        </a:spcBef>
        <a:spcAft>
          <a:spcPts val="0"/>
        </a:spcAft>
        <a:buNone/>
        <a:defRPr strike="noStrike" u="none" b="0" cap="none" baseline="0" sz="1400" i="0">
          <a:solidFill>
            <a:srgbClr val="000000"/>
          </a:solidFill>
          <a:latin typeface="Arial"/>
          <a:ea typeface="Arial"/>
          <a:cs typeface="Arial"/>
          <a:sym typeface="Arial"/>
          <a:rtl val="0"/>
        </a:defRPr>
      </a:lvl9pPr>
    </p:otherStyle>
  </p:txStyles>
</p:sldMaster>
</file>

<file path=ppt/slides/_rels/slide1.xml.rels><?xml version="1.0" encoding="UTF-8" standalone="yes"?><Relationships xmlns="http://schemas.openxmlformats.org/package/2006/relationships"><Relationship Target="../notesSlides/notesSlide1.xml" Type="http://schemas.openxmlformats.org/officeDocument/2006/relationships/notesSlide" Id="rId2"/><Relationship Target="../slideLayouts/slideLayout1.xml" Type="http://schemas.openxmlformats.org/officeDocument/2006/relationships/slideLayout" Id="rId1"/><Relationship Target="../media/image01.png" Type="http://schemas.openxmlformats.org/officeDocument/2006/relationships/image" Id="rId4"/><Relationship Target="../media/image02.jpg" Type="http://schemas.openxmlformats.org/officeDocument/2006/relationships/image" Id="rId3"/></Relationships>
</file>

<file path=ppt/slides/_rels/slide10.xml.rels><?xml version="1.0" encoding="UTF-8" standalone="yes"?><Relationships xmlns="http://schemas.openxmlformats.org/package/2006/relationships"><Relationship Target="../notesSlides/notesSlide10.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1.xml.rels><?xml version="1.0" encoding="UTF-8" standalone="yes"?><Relationships xmlns="http://schemas.openxmlformats.org/package/2006/relationships"><Relationship Target="../notesSlides/notesSlide11.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2.xml.rels><?xml version="1.0" encoding="UTF-8" standalone="yes"?><Relationships xmlns="http://schemas.openxmlformats.org/package/2006/relationships"><Relationship Target="../notesSlides/notesSlide1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 Target="../media/image11.gif" Type="http://schemas.openxmlformats.org/officeDocument/2006/relationships/image" Id="rId6"/><Relationship Target="../media/image07.jpg" Type="http://schemas.openxmlformats.org/officeDocument/2006/relationships/image" Id="rId5"/></Relationships>
</file>

<file path=ppt/slides/_rels/slide13.xml.rels><?xml version="1.0" encoding="UTF-8" standalone="yes"?><Relationships xmlns="http://schemas.openxmlformats.org/package/2006/relationships"><Relationship Target="../notesSlides/notesSlide1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4.xml.rels><?xml version="1.0" encoding="UTF-8" standalone="yes"?><Relationships xmlns="http://schemas.openxmlformats.org/package/2006/relationships"><Relationship Target="../notesSlides/notesSlide1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 Target="../media/image13.png" Type="http://schemas.openxmlformats.org/officeDocument/2006/relationships/image" Id="rId6"/><Relationship Target="../media/image14.png" Type="http://schemas.openxmlformats.org/officeDocument/2006/relationships/image" Id="rId5"/></Relationships>
</file>

<file path=ppt/slides/_rels/slide15.xml.rels><?xml version="1.0" encoding="UTF-8" standalone="yes"?><Relationships xmlns="http://schemas.openxmlformats.org/package/2006/relationships"><Relationship Target="../notesSlides/notesSlide15.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6.xml.rels><?xml version="1.0" encoding="UTF-8" standalone="yes"?><Relationships xmlns="http://schemas.openxmlformats.org/package/2006/relationships"><Relationship Target="../notesSlides/notesSlide1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7.xml.rels><?xml version="1.0" encoding="UTF-8" standalone="yes"?><Relationships xmlns="http://schemas.openxmlformats.org/package/2006/relationships"><Relationship Target="../notesSlides/notesSlide1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18.xml.rels><?xml version="1.0" encoding="UTF-8" standalone="yes"?><Relationships xmlns="http://schemas.openxmlformats.org/package/2006/relationships"><Relationship Target="../media/image17.png" Type="http://schemas.openxmlformats.org/officeDocument/2006/relationships/image" Id="rId12"/><Relationship Target="../notesSlides/notesSlide18.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10"/><Relationship Target="../media/image12.png" Type="http://schemas.openxmlformats.org/officeDocument/2006/relationships/image" Id="rId4"/><Relationship Target="../media/image20.png" Type="http://schemas.openxmlformats.org/officeDocument/2006/relationships/image" Id="rId11"/><Relationship Target="../media/image00.jpg" Type="http://schemas.openxmlformats.org/officeDocument/2006/relationships/image" Id="rId3"/><Relationship Target="../media/image16.png" Type="http://schemas.openxmlformats.org/officeDocument/2006/relationships/image" Id="rId9"/><Relationship Target="../media/image18.png" Type="http://schemas.openxmlformats.org/officeDocument/2006/relationships/image" Id="rId6"/><Relationship Target="../media/image15.png" Type="http://schemas.openxmlformats.org/officeDocument/2006/relationships/image" Id="rId5"/><Relationship Target="../media/image19.png" Type="http://schemas.openxmlformats.org/officeDocument/2006/relationships/image" Id="rId8"/><Relationship Target="http://moldingdoctors.weebly.com/" Type="http://schemas.openxmlformats.org/officeDocument/2006/relationships/hyperlink" TargetMode="External" Id="rId7"/></Relationships>
</file>

<file path=ppt/slides/_rels/slide2.xml.rels><?xml version="1.0" encoding="UTF-8" standalone="yes"?><Relationships xmlns="http://schemas.openxmlformats.org/package/2006/relationships"><Relationship Target="../notesSlides/notesSlide2.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3.xml.rels><?xml version="1.0" encoding="UTF-8" standalone="yes"?><Relationships xmlns="http://schemas.openxmlformats.org/package/2006/relationships"><Relationship Target="../notesSlides/notesSlide3.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4.xml.rels><?xml version="1.0" encoding="UTF-8" standalone="yes"?><Relationships xmlns="http://schemas.openxmlformats.org/package/2006/relationships"><Relationship Target="../notesSlides/notesSlide4.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5.xml.rels><?xml version="1.0" encoding="UTF-8" standalone="yes"?><Relationships xmlns="http://schemas.openxmlformats.org/package/2006/relationships"><Relationship Target="../notesSlides/notesSlide5.xml" Type="http://schemas.openxmlformats.org/officeDocument/2006/relationships/notesSlide" Id="rId2"/><Relationship Target="../slideLayouts/slideLayout2.xml" Type="http://schemas.openxmlformats.org/officeDocument/2006/relationships/slideLayout" Id="rId1"/><Relationship Target="../media/image06.jpg" Type="http://schemas.openxmlformats.org/officeDocument/2006/relationships/image" Id="rId10"/><Relationship Target="../media/image01.png" Type="http://schemas.openxmlformats.org/officeDocument/2006/relationships/image" Id="rId4"/><Relationship Target="../media/image00.jpg" Type="http://schemas.openxmlformats.org/officeDocument/2006/relationships/image" Id="rId3"/><Relationship Target="../media/image05.jpg" Type="http://schemas.openxmlformats.org/officeDocument/2006/relationships/image" Id="rId9"/><Relationship Target="../media/image03.jpg" Type="http://schemas.openxmlformats.org/officeDocument/2006/relationships/image" Id="rId6"/><Relationship Target="../media/image04.jpg" Type="http://schemas.openxmlformats.org/officeDocument/2006/relationships/image" Id="rId5"/><Relationship Target="../media/image09.jpg" Type="http://schemas.openxmlformats.org/officeDocument/2006/relationships/image" Id="rId8"/><Relationship Target="../media/image08.jpg" Type="http://schemas.openxmlformats.org/officeDocument/2006/relationships/image" Id="rId7"/></Relationships>
</file>

<file path=ppt/slides/_rels/slide6.xml.rels><?xml version="1.0" encoding="UTF-8" standalone="yes"?><Relationships xmlns="http://schemas.openxmlformats.org/package/2006/relationships"><Relationship Target="../notesSlides/notesSlide6.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7.xml.rels><?xml version="1.0" encoding="UTF-8" standalone="yes"?><Relationships xmlns="http://schemas.openxmlformats.org/package/2006/relationships"><Relationship Target="../notesSlides/notesSlide7.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8.xml.rels><?xml version="1.0" encoding="UTF-8" standalone="yes"?><Relationships xmlns="http://schemas.openxmlformats.org/package/2006/relationships"><Relationship Target="../notesSlides/notesSlide8.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s>
</file>

<file path=ppt/slides/_rels/slide9.xml.rels><?xml version="1.0" encoding="UTF-8" standalone="yes"?><Relationships xmlns="http://schemas.openxmlformats.org/package/2006/relationships"><Relationship Target="../notesSlides/notesSlide9.xml" Type="http://schemas.openxmlformats.org/officeDocument/2006/relationships/notesSlide" Id="rId2"/><Relationship Target="../slideLayouts/slideLayout2.xml" Type="http://schemas.openxmlformats.org/officeDocument/2006/relationships/slideLayout" Id="rId1"/><Relationship Target="../media/image01.png" Type="http://schemas.openxmlformats.org/officeDocument/2006/relationships/image" Id="rId4"/><Relationship Target="../media/image00.jpg" Type="http://schemas.openxmlformats.org/officeDocument/2006/relationships/image" Id="rId3"/><Relationship Target="../media/image10.jpg" Type="http://schemas.openxmlformats.org/officeDocument/2006/relationships/image" Id="rId5"/></Relationships>
</file>

<file path=ppt/slides/slide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83" name="Shape 83"/>
        <p:cNvGrpSpPr/>
        <p:nvPr/>
      </p:nvGrpSpPr>
      <p:grpSpPr>
        <a:xfrm>
          <a:off y="0" x="0"/>
          <a:ext cy="0" cx="0"/>
          <a:chOff y="0" x="0"/>
          <a:chExt cy="0" cx="0"/>
        </a:xfrm>
      </p:grpSpPr>
      <p:pic>
        <p:nvPicPr>
          <p:cNvPr id="84" name="Shape 84"/>
          <p:cNvPicPr preferRelativeResize="0"/>
          <p:nvPr/>
        </p:nvPicPr>
        <p:blipFill>
          <a:blip r:embed="rId3"/>
          <a:stretch>
            <a:fillRect/>
          </a:stretch>
        </p:blipFill>
        <p:spPr>
          <a:xfrm>
            <a:off y="0" x="0"/>
            <a:ext cy="6858000" cx="9144000"/>
          </a:xfrm>
          <a:prstGeom prst="rect">
            <a:avLst/>
          </a:prstGeom>
        </p:spPr>
      </p:pic>
      <p:grpSp>
        <p:nvGrpSpPr>
          <p:cNvPr id="85" name="Shape 85"/>
          <p:cNvGrpSpPr/>
          <p:nvPr/>
        </p:nvGrpSpPr>
        <p:grpSpPr>
          <a:xfrm>
            <a:off y="228600" x="228599"/>
            <a:ext cy="1107996" cx="6400800"/>
            <a:chOff y="439689" x="767620"/>
            <a:chExt cy="765394" cx="7147513"/>
          </a:xfrm>
        </p:grpSpPr>
        <p:pic>
          <p:nvPicPr>
            <p:cNvPr id="86" name="Shape 86"/>
            <p:cNvPicPr preferRelativeResize="0"/>
            <p:nvPr/>
          </p:nvPicPr>
          <p:blipFill>
            <a:blip r:embed="rId4"/>
            <a:stretch>
              <a:fillRect/>
            </a:stretch>
          </p:blipFill>
          <p:spPr>
            <a:xfrm>
              <a:off y="597604" x="4352671"/>
              <a:ext cy="473745" cx="3562463"/>
            </a:xfrm>
            <a:prstGeom prst="rect">
              <a:avLst/>
            </a:prstGeom>
          </p:spPr>
        </p:pic>
        <p:sp>
          <p:nvSpPr>
            <p:cNvPr id="87" name="Shape 87"/>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88" name="Shape 88"/>
          <p:cNvSpPr/>
          <p:nvPr/>
        </p:nvSpPr>
        <p:spPr>
          <a:xfrm>
            <a:off y="1752600" x="228600"/>
            <a:ext cy="2631490" cx="6282553"/>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4000" lang="en-US" i="0">
                <a:solidFill>
                  <a:srgbClr val="F8F8F8"/>
                </a:solidFill>
                <a:latin typeface="Calibri"/>
                <a:ea typeface="Calibri"/>
                <a:cs typeface="Calibri"/>
                <a:sym typeface="Calibri"/>
              </a:rPr>
              <a:t>1</a:t>
            </a:r>
            <a:r>
              <a:rPr strike="noStrike" u="none" b="1" cap="none" baseline="30000" sz="4000" lang="en-US" i="0">
                <a:solidFill>
                  <a:srgbClr val="F8F8F8"/>
                </a:solidFill>
                <a:latin typeface="Calibri"/>
                <a:ea typeface="Calibri"/>
                <a:cs typeface="Calibri"/>
                <a:sym typeface="Calibri"/>
              </a:rPr>
              <a:t>st</a:t>
            </a:r>
            <a:r>
              <a:rPr strike="noStrike" u="none" b="1" cap="none" baseline="0" sz="4000" lang="en-US" i="0">
                <a:solidFill>
                  <a:srgbClr val="F8F8F8"/>
                </a:solidFill>
                <a:latin typeface="Calibri"/>
                <a:ea typeface="Calibri"/>
                <a:cs typeface="Calibri"/>
                <a:sym typeface="Calibri"/>
              </a:rPr>
              <a:t> General Meeting</a:t>
            </a:r>
          </a:p>
          <a:p>
            <a:pPr algn="l" rtl="0" lvl="0" marR="0" indent="0" marL="0">
              <a:buSzPct val="25000"/>
              <a:buNone/>
            </a:pPr>
            <a:r>
              <a:rPr strike="noStrike" u="none" b="1" cap="none" baseline="0" sz="4000" lang="en-US" i="0">
                <a:solidFill>
                  <a:srgbClr val="F8F8F8"/>
                </a:solidFill>
                <a:latin typeface="Calibri"/>
                <a:ea typeface="Calibri"/>
                <a:cs typeface="Calibri"/>
                <a:sym typeface="Calibri"/>
              </a:rPr>
              <a:t>September 17, 2013</a:t>
            </a:r>
          </a:p>
          <a:p>
            <a:pPr algn="l" rtl="0" lvl="0" marR="0" indent="0" marL="0">
              <a:buSzPct val="25000"/>
              <a:buNone/>
            </a:pPr>
            <a:r>
              <a:rPr strike="noStrike" u="none" b="1" cap="none" baseline="0" sz="4000" lang="en-US" i="0">
                <a:solidFill>
                  <a:srgbClr val="F8F8F8"/>
                </a:solidFill>
                <a:latin typeface="Calibri"/>
                <a:ea typeface="Calibri"/>
                <a:cs typeface="Calibri"/>
                <a:sym typeface="Calibri"/>
              </a:rPr>
              <a:t>CN 1.120 7:00 PM</a:t>
            </a:r>
          </a:p>
          <a:p>
            <a:r>
              <a:t/>
            </a:r>
          </a:p>
        </p:txBody>
      </p:sp>
    </p:spTree>
  </p:cSld>
  <p:clrMapOvr>
    <a:masterClrMapping/>
  </p:clrMapOvr>
  <p:transition spd="slow">
    <p:cut/>
  </p:transition>
</p:sld>
</file>

<file path=ppt/slides/slide10.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22" name="Shape 222"/>
        <p:cNvGrpSpPr/>
        <p:nvPr/>
      </p:nvGrpSpPr>
      <p:grpSpPr>
        <a:xfrm>
          <a:off y="0" x="0"/>
          <a:ext cy="0" cx="0"/>
          <a:chOff y="0" x="0"/>
          <a:chExt cy="0" cx="0"/>
        </a:xfrm>
      </p:grpSpPr>
      <p:sp>
        <p:nvSpPr>
          <p:cNvPr id="223" name="Shape 22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24" name="Shape 22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25" name="Shape 225"/>
          <p:cNvPicPr preferRelativeResize="0"/>
          <p:nvPr/>
        </p:nvPicPr>
        <p:blipFill>
          <a:blip r:embed="rId3"/>
          <a:stretch>
            <a:fillRect/>
          </a:stretch>
        </p:blipFill>
        <p:spPr>
          <a:xfrm rot="10800000">
            <a:off y="0" x="0"/>
            <a:ext cy="6858000" cx="9144000"/>
          </a:xfrm>
          <a:prstGeom prst="rect">
            <a:avLst/>
          </a:prstGeom>
        </p:spPr>
      </p:pic>
      <p:grpSp>
        <p:nvGrpSpPr>
          <p:cNvPr id="226" name="Shape 226"/>
          <p:cNvGrpSpPr/>
          <p:nvPr/>
        </p:nvGrpSpPr>
        <p:grpSpPr>
          <a:xfrm>
            <a:off y="-41195" x="228599"/>
            <a:ext cy="1107996" cx="6400800"/>
            <a:chOff y="439689" x="767620"/>
            <a:chExt cy="765394" cx="7147513"/>
          </a:xfrm>
        </p:grpSpPr>
        <p:pic>
          <p:nvPicPr>
            <p:cNvPr id="227" name="Shape 227"/>
            <p:cNvPicPr preferRelativeResize="0"/>
            <p:nvPr/>
          </p:nvPicPr>
          <p:blipFill>
            <a:blip r:embed="rId4"/>
            <a:stretch>
              <a:fillRect/>
            </a:stretch>
          </p:blipFill>
          <p:spPr>
            <a:xfrm>
              <a:off y="597604" x="4352671"/>
              <a:ext cy="473745" cx="3562463"/>
            </a:xfrm>
            <a:prstGeom prst="rect">
              <a:avLst/>
            </a:prstGeom>
          </p:spPr>
        </p:pic>
        <p:sp>
          <p:nvSpPr>
            <p:cNvPr id="228" name="Shape 228"/>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29" name="Shape 229"/>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30" name="Shape 230"/>
          <p:cNvSpPr/>
          <p:nvPr/>
        </p:nvSpPr>
        <p:spPr>
          <a:xfrm>
            <a:off y="2017455" x="1230542"/>
            <a:ext cy="2554544" cx="6922857"/>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8000" lang="en-US" i="0">
                <a:solidFill>
                  <a:srgbClr val="FFFFFF"/>
                </a:solidFill>
                <a:latin typeface="Calibri"/>
                <a:ea typeface="Calibri"/>
                <a:cs typeface="Calibri"/>
                <a:sym typeface="Calibri"/>
              </a:rPr>
              <a:t>Upcoming </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Guest Speakers </a:t>
            </a:r>
          </a:p>
        </p:txBody>
      </p:sp>
    </p:spTree>
  </p:cSld>
  <p:clrMapOvr>
    <a:masterClrMapping/>
  </p:clrMapOvr>
  <p:transition spd="slow">
    <p:cut/>
  </p:transition>
</p:sld>
</file>

<file path=ppt/slides/slide11.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35" name="Shape 235"/>
        <p:cNvGrpSpPr/>
        <p:nvPr/>
      </p:nvGrpSpPr>
      <p:grpSpPr>
        <a:xfrm>
          <a:off y="0" x="0"/>
          <a:ext cy="0" cx="0"/>
          <a:chOff y="0" x="0"/>
          <a:chExt cy="0" cx="0"/>
        </a:xfrm>
      </p:grpSpPr>
      <p:sp>
        <p:nvSpPr>
          <p:cNvPr id="236" name="Shape 23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37" name="Shape 237"/>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38" name="Shape 238"/>
          <p:cNvPicPr preferRelativeResize="0"/>
          <p:nvPr/>
        </p:nvPicPr>
        <p:blipFill>
          <a:blip r:embed="rId3"/>
          <a:stretch>
            <a:fillRect/>
          </a:stretch>
        </p:blipFill>
        <p:spPr>
          <a:xfrm rot="10800000">
            <a:off y="0" x="0"/>
            <a:ext cy="6858000" cx="9144000"/>
          </a:xfrm>
          <a:prstGeom prst="rect">
            <a:avLst/>
          </a:prstGeom>
        </p:spPr>
      </p:pic>
      <p:grpSp>
        <p:nvGrpSpPr>
          <p:cNvPr id="239" name="Shape 239"/>
          <p:cNvGrpSpPr/>
          <p:nvPr/>
        </p:nvGrpSpPr>
        <p:grpSpPr>
          <a:xfrm>
            <a:off y="-41195" x="228599"/>
            <a:ext cy="1107996" cx="6400800"/>
            <a:chOff y="439689" x="767620"/>
            <a:chExt cy="765394" cx="7147513"/>
          </a:xfrm>
        </p:grpSpPr>
        <p:pic>
          <p:nvPicPr>
            <p:cNvPr id="240" name="Shape 240"/>
            <p:cNvPicPr preferRelativeResize="0"/>
            <p:nvPr/>
          </p:nvPicPr>
          <p:blipFill>
            <a:blip r:embed="rId4"/>
            <a:stretch>
              <a:fillRect/>
            </a:stretch>
          </p:blipFill>
          <p:spPr>
            <a:xfrm>
              <a:off y="597604" x="4352671"/>
              <a:ext cy="473745" cx="3562463"/>
            </a:xfrm>
            <a:prstGeom prst="rect">
              <a:avLst/>
            </a:prstGeom>
          </p:spPr>
        </p:pic>
        <p:sp>
          <p:nvSpPr>
            <p:cNvPr id="241" name="Shape 24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42" name="Shape 24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43" name="Shape 243"/>
          <p:cNvSpPr txBox="1"/>
          <p:nvPr/>
        </p:nvSpPr>
        <p:spPr>
          <a:xfrm>
            <a:off y="1143000" x="533400"/>
            <a:ext cy="4524315" cx="79247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     Dr. Jones,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	Assistant Dean of Admissions at UTSA</a:t>
            </a:r>
          </a:p>
          <a:p>
            <a:r>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	</a:t>
            </a:r>
            <a:r>
              <a:rPr strike="noStrike" u="none" b="0" cap="none" baseline="0" sz="3200" lang="en-US" i="0">
                <a:solidFill>
                  <a:schemeClr val="dk1"/>
                </a:solidFill>
                <a:latin typeface="Calibri"/>
                <a:ea typeface="Calibri"/>
                <a:cs typeface="Calibri"/>
                <a:sym typeface="Calibri"/>
              </a:rPr>
              <a:t>Thursday September 26</a:t>
            </a:r>
            <a:r>
              <a:rPr strike="noStrike" u="none" b="0" cap="none" baseline="30000" sz="3200" lang="en-US" i="0">
                <a:solidFill>
                  <a:schemeClr val="dk1"/>
                </a:solidFill>
                <a:latin typeface="Calibri"/>
                <a:ea typeface="Calibri"/>
                <a:cs typeface="Calibri"/>
                <a:sym typeface="Calibri"/>
              </a:rPr>
              <a:t>th</a:t>
            </a:r>
            <a:r>
              <a:rPr strike="noStrike" u="none" b="0" cap="none" baseline="0" sz="3200" lang="en-US" i="0">
                <a:solidFill>
                  <a:schemeClr val="dk1"/>
                </a:solidFill>
                <a:latin typeface="Calibri"/>
                <a:ea typeface="Calibri"/>
                <a:cs typeface="Calibri"/>
                <a:sym typeface="Calibri"/>
              </a:rPr>
              <a:t> at 7:00 PM </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	CN 1.120 </a:t>
            </a:r>
          </a:p>
          <a:p>
            <a:r>
              <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	Dr. Jones Fireside Chat, bring</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	your questions and come get</a:t>
            </a:r>
          </a:p>
          <a:p>
            <a:pPr algn="l" rtl="0" lvl="0" marR="0" indent="0" marL="0">
              <a:buSzPct val="25000"/>
              <a:buNone/>
            </a:pPr>
            <a:r>
              <a:rPr strike="noStrike" u="none" b="0" cap="none" baseline="0" sz="3200" lang="en-US" i="0">
                <a:solidFill>
                  <a:schemeClr val="dk1"/>
                </a:solidFill>
                <a:latin typeface="Calibri"/>
                <a:ea typeface="Calibri"/>
                <a:cs typeface="Calibri"/>
                <a:sym typeface="Calibri"/>
              </a:rPr>
              <a:t>	to know him! </a:t>
            </a:r>
          </a:p>
        </p:txBody>
      </p:sp>
    </p:spTree>
  </p:cSld>
  <p:clrMapOvr>
    <a:masterClrMapping/>
  </p:clrMapOvr>
  <p:transition spd="slow">
    <p:cut/>
  </p:transition>
</p:sld>
</file>

<file path=ppt/slides/slide1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48" name="Shape 248"/>
        <p:cNvGrpSpPr/>
        <p:nvPr/>
      </p:nvGrpSpPr>
      <p:grpSpPr>
        <a:xfrm>
          <a:off y="0" x="0"/>
          <a:ext cy="0" cx="0"/>
          <a:chOff y="0" x="0"/>
          <a:chExt cy="0" cx="0"/>
        </a:xfrm>
      </p:grpSpPr>
      <p:sp>
        <p:nvSpPr>
          <p:cNvPr id="249" name="Shape 24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50" name="Shape 250"/>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51" name="Shape 251"/>
          <p:cNvPicPr preferRelativeResize="0"/>
          <p:nvPr/>
        </p:nvPicPr>
        <p:blipFill>
          <a:blip r:embed="rId3"/>
          <a:stretch>
            <a:fillRect/>
          </a:stretch>
        </p:blipFill>
        <p:spPr>
          <a:xfrm rot="10800000">
            <a:off y="0" x="0"/>
            <a:ext cy="6858000" cx="9144000"/>
          </a:xfrm>
          <a:prstGeom prst="rect">
            <a:avLst/>
          </a:prstGeom>
        </p:spPr>
      </p:pic>
      <p:grpSp>
        <p:nvGrpSpPr>
          <p:cNvPr id="252" name="Shape 252"/>
          <p:cNvGrpSpPr/>
          <p:nvPr/>
        </p:nvGrpSpPr>
        <p:grpSpPr>
          <a:xfrm>
            <a:off y="-41195" x="228599"/>
            <a:ext cy="1107996" cx="6400800"/>
            <a:chOff y="439689" x="767620"/>
            <a:chExt cy="765394" cx="7147513"/>
          </a:xfrm>
        </p:grpSpPr>
        <p:pic>
          <p:nvPicPr>
            <p:cNvPr id="253" name="Shape 253"/>
            <p:cNvPicPr preferRelativeResize="0"/>
            <p:nvPr/>
          </p:nvPicPr>
          <p:blipFill>
            <a:blip r:embed="rId4"/>
            <a:stretch>
              <a:fillRect/>
            </a:stretch>
          </p:blipFill>
          <p:spPr>
            <a:xfrm>
              <a:off y="597604" x="4352671"/>
              <a:ext cy="473745" cx="3562463"/>
            </a:xfrm>
            <a:prstGeom prst="rect">
              <a:avLst/>
            </a:prstGeom>
          </p:spPr>
        </p:pic>
        <p:sp>
          <p:nvSpPr>
            <p:cNvPr id="254" name="Shape 254"/>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55" name="Shape 255"/>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56" name="Shape 256"/>
          <p:cNvSpPr/>
          <p:nvPr/>
        </p:nvSpPr>
        <p:spPr>
          <a:xfrm>
            <a:off y="-144463" x="155575"/>
            <a:ext cy="304801" cx="304799"/>
          </a:xfrm>
          <a:prstGeom prst="rect">
            <a:avLst/>
          </a:prstGeom>
          <a:noFill/>
          <a:ln>
            <a:noFill/>
          </a:ln>
        </p:spPr>
        <p:txBody>
          <a:bodyPr bIns="45700" rIns="91425" lIns="91425" tIns="45700" anchor="t" anchorCtr="0">
            <a:noAutofit/>
          </a:bodyPr>
          <a:lstStyle/>
          <a:p/>
        </p:txBody>
      </p:sp>
      <p:sp>
        <p:nvSpPr>
          <p:cNvPr id="257" name="Shape 257"/>
          <p:cNvSpPr/>
          <p:nvPr/>
        </p:nvSpPr>
        <p:spPr>
          <a:xfrm>
            <a:off y="-144463" x="155575"/>
            <a:ext cy="304801" cx="304799"/>
          </a:xfrm>
          <a:prstGeom prst="rect">
            <a:avLst/>
          </a:prstGeom>
          <a:noFill/>
          <a:ln>
            <a:noFill/>
          </a:ln>
        </p:spPr>
        <p:txBody>
          <a:bodyPr bIns="45700" rIns="91425" lIns="91425" tIns="45700" anchor="t" anchorCtr="0">
            <a:noAutofit/>
          </a:bodyPr>
          <a:lstStyle/>
          <a:p/>
        </p:txBody>
      </p:sp>
      <p:pic>
        <p:nvPicPr>
          <p:cNvPr id="258" name="Shape 258"/>
          <p:cNvPicPr preferRelativeResize="0"/>
          <p:nvPr/>
        </p:nvPicPr>
        <p:blipFill>
          <a:blip r:embed="rId5"/>
          <a:stretch>
            <a:fillRect/>
          </a:stretch>
        </p:blipFill>
        <p:spPr>
          <a:xfrm>
            <a:off y="990599" x="0"/>
            <a:ext cy="2594249" cx="4724399"/>
          </a:xfrm>
          <a:prstGeom prst="rect">
            <a:avLst/>
          </a:prstGeom>
        </p:spPr>
      </p:pic>
      <p:pic>
        <p:nvPicPr>
          <p:cNvPr id="259" name="Shape 259"/>
          <p:cNvPicPr preferRelativeResize="0"/>
          <p:nvPr/>
        </p:nvPicPr>
        <p:blipFill>
          <a:blip r:embed="rId6"/>
          <a:stretch>
            <a:fillRect/>
          </a:stretch>
        </p:blipFill>
        <p:spPr>
          <a:xfrm>
            <a:off y="4119592" x="4953000"/>
            <a:ext cy="2738407" cx="4724400"/>
          </a:xfrm>
          <a:prstGeom prst="rect">
            <a:avLst/>
          </a:prstGeom>
        </p:spPr>
      </p:pic>
      <p:sp>
        <p:nvSpPr>
          <p:cNvPr id="260" name="Shape 260"/>
          <p:cNvSpPr txBox="1"/>
          <p:nvPr/>
        </p:nvSpPr>
        <p:spPr>
          <a:xfrm>
            <a:off y="4038600" x="0"/>
            <a:ext cy="1200329" cx="4953000"/>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0" cap="none" baseline="0" sz="2400" lang="en-US" i="0">
                <a:solidFill>
                  <a:schemeClr val="dk1"/>
                </a:solidFill>
                <a:latin typeface="Calibri"/>
                <a:ea typeface="Calibri"/>
                <a:cs typeface="Calibri"/>
                <a:sym typeface="Calibri"/>
              </a:rPr>
              <a:t>Visiting us on our 3</a:t>
            </a:r>
            <a:r>
              <a:rPr strike="noStrike" u="none" b="0" cap="none" baseline="30000" sz="2400" lang="en-US" i="0">
                <a:solidFill>
                  <a:schemeClr val="dk1"/>
                </a:solidFill>
                <a:latin typeface="Calibri"/>
                <a:ea typeface="Calibri"/>
                <a:cs typeface="Calibri"/>
                <a:sym typeface="Calibri"/>
              </a:rPr>
              <a:t>rd</a:t>
            </a:r>
            <a:r>
              <a:rPr strike="noStrike" u="none" b="0" cap="none" baseline="0" sz="2400" lang="en-US" i="0">
                <a:solidFill>
                  <a:schemeClr val="dk1"/>
                </a:solidFill>
                <a:latin typeface="Calibri"/>
                <a:ea typeface="Calibri"/>
                <a:cs typeface="Calibri"/>
                <a:sym typeface="Calibri"/>
              </a:rPr>
              <a:t> General Meeting</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     Tuesday November 5</a:t>
            </a:r>
            <a:r>
              <a:rPr strike="noStrike" u="none" b="0" cap="none" baseline="30000" sz="2400" lang="en-US" i="0">
                <a:solidFill>
                  <a:schemeClr val="dk1"/>
                </a:solidFill>
                <a:latin typeface="Calibri"/>
                <a:ea typeface="Calibri"/>
                <a:cs typeface="Calibri"/>
                <a:sym typeface="Calibri"/>
              </a:rPr>
              <a:t>th</a:t>
            </a:r>
            <a:r>
              <a:rPr strike="noStrike" u="none" b="0" cap="none" baseline="0" sz="2400" lang="en-US" i="0">
                <a:solidFill>
                  <a:schemeClr val="dk1"/>
                </a:solidFill>
                <a:latin typeface="Calibri"/>
                <a:ea typeface="Calibri"/>
                <a:cs typeface="Calibri"/>
                <a:sym typeface="Calibri"/>
              </a:rPr>
              <a:t> at 7:00 PM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     Room: TBA </a:t>
            </a:r>
          </a:p>
        </p:txBody>
      </p:sp>
      <p:sp>
        <p:nvSpPr>
          <p:cNvPr id="261" name="Shape 261"/>
          <p:cNvSpPr txBox="1"/>
          <p:nvPr/>
        </p:nvSpPr>
        <p:spPr>
          <a:xfrm>
            <a:off y="1219200" x="4648200"/>
            <a:ext cy="1569660" cx="4495800"/>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0" cap="none" baseline="0" sz="2400" lang="en-US" i="0">
                <a:solidFill>
                  <a:schemeClr val="dk1"/>
                </a:solidFill>
                <a:latin typeface="Calibri"/>
                <a:ea typeface="Calibri"/>
                <a:cs typeface="Calibri"/>
                <a:sym typeface="Calibri"/>
              </a:rPr>
              <a:t>Planned on coming to our 2</a:t>
            </a:r>
            <a:r>
              <a:rPr strike="noStrike" u="none" b="0" cap="none" baseline="30000" sz="2400" lang="en-US" i="0">
                <a:solidFill>
                  <a:schemeClr val="dk1"/>
                </a:solidFill>
                <a:latin typeface="Calibri"/>
                <a:ea typeface="Calibri"/>
                <a:cs typeface="Calibri"/>
                <a:sym typeface="Calibri"/>
              </a:rPr>
              <a:t>rd</a:t>
            </a:r>
            <a:r>
              <a:rPr strike="noStrike" u="none" b="0" cap="none" baseline="0" sz="2400" lang="en-US" i="0">
                <a:solidFill>
                  <a:schemeClr val="dk1"/>
                </a:solidFill>
                <a:latin typeface="Calibri"/>
                <a:ea typeface="Calibri"/>
                <a:cs typeface="Calibri"/>
                <a:sym typeface="Calibri"/>
              </a:rPr>
              <a:t> General Meeting </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Tuesday October 1</a:t>
            </a:r>
            <a:r>
              <a:rPr strike="noStrike" u="none" b="0" cap="none" baseline="30000" sz="2400" lang="en-US" i="0">
                <a:solidFill>
                  <a:schemeClr val="dk1"/>
                </a:solidFill>
                <a:latin typeface="Calibri"/>
                <a:ea typeface="Calibri"/>
                <a:cs typeface="Calibri"/>
                <a:sym typeface="Calibri"/>
              </a:rPr>
              <a:t>st</a:t>
            </a:r>
            <a:r>
              <a:rPr strike="noStrike" u="none" b="0" cap="none" baseline="0" sz="2400" lang="en-US" i="0">
                <a:solidFill>
                  <a:schemeClr val="dk1"/>
                </a:solidFill>
                <a:latin typeface="Calibri"/>
                <a:ea typeface="Calibri"/>
                <a:cs typeface="Calibri"/>
                <a:sym typeface="Calibri"/>
              </a:rPr>
              <a:t> at 7:00 PM  Room: CN 1.120</a:t>
            </a:r>
          </a:p>
        </p:txBody>
      </p:sp>
    </p:spTree>
  </p:cSld>
  <p:clrMapOvr>
    <a:masterClrMapping/>
  </p:clrMapOvr>
  <p:transition spd="slow">
    <p:cut/>
  </p:transition>
</p:sld>
</file>

<file path=ppt/slides/slide1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66" name="Shape 266"/>
        <p:cNvGrpSpPr/>
        <p:nvPr/>
      </p:nvGrpSpPr>
      <p:grpSpPr>
        <a:xfrm>
          <a:off y="0" x="0"/>
          <a:ext cy="0" cx="0"/>
          <a:chOff y="0" x="0"/>
          <a:chExt cy="0" cx="0"/>
        </a:xfrm>
      </p:grpSpPr>
      <p:sp>
        <p:nvSpPr>
          <p:cNvPr id="267" name="Shape 26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68" name="Shape 268"/>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69" name="Shape 269"/>
          <p:cNvPicPr preferRelativeResize="0"/>
          <p:nvPr/>
        </p:nvPicPr>
        <p:blipFill>
          <a:blip r:embed="rId3"/>
          <a:stretch>
            <a:fillRect/>
          </a:stretch>
        </p:blipFill>
        <p:spPr>
          <a:xfrm rot="10800000">
            <a:off y="0" x="0"/>
            <a:ext cy="6858000" cx="9144000"/>
          </a:xfrm>
          <a:prstGeom prst="rect">
            <a:avLst/>
          </a:prstGeom>
        </p:spPr>
      </p:pic>
      <p:grpSp>
        <p:nvGrpSpPr>
          <p:cNvPr id="270" name="Shape 270"/>
          <p:cNvGrpSpPr/>
          <p:nvPr/>
        </p:nvGrpSpPr>
        <p:grpSpPr>
          <a:xfrm>
            <a:off y="-41195" x="228599"/>
            <a:ext cy="1107996" cx="6400800"/>
            <a:chOff y="439689" x="767620"/>
            <a:chExt cy="765394" cx="7147513"/>
          </a:xfrm>
        </p:grpSpPr>
        <p:pic>
          <p:nvPicPr>
            <p:cNvPr id="271" name="Shape 271"/>
            <p:cNvPicPr preferRelativeResize="0"/>
            <p:nvPr/>
          </p:nvPicPr>
          <p:blipFill>
            <a:blip r:embed="rId4"/>
            <a:stretch>
              <a:fillRect/>
            </a:stretch>
          </p:blipFill>
          <p:spPr>
            <a:xfrm>
              <a:off y="597604" x="4352671"/>
              <a:ext cy="473745" cx="3562463"/>
            </a:xfrm>
            <a:prstGeom prst="rect">
              <a:avLst/>
            </a:prstGeom>
          </p:spPr>
        </p:pic>
        <p:sp>
          <p:nvSpPr>
            <p:cNvPr id="272" name="Shape 272"/>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73" name="Shape 273"/>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74" name="Shape 274"/>
          <p:cNvSpPr/>
          <p:nvPr/>
        </p:nvSpPr>
        <p:spPr>
          <a:xfrm>
            <a:off y="1676400" x="1914961"/>
            <a:ext cy="4278094" cx="5535491"/>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9600" lang="en-US" i="0">
                <a:solidFill>
                  <a:srgbClr val="FFFFFF"/>
                </a:solidFill>
                <a:latin typeface="Calibri"/>
                <a:ea typeface="Calibri"/>
                <a:cs typeface="Calibri"/>
                <a:sym typeface="Calibri"/>
              </a:rPr>
              <a:t>Discussion</a:t>
            </a:r>
          </a:p>
          <a:p>
            <a:pPr algn="ctr" rtl="0" lvl="0" marR="0" indent="0" marL="0">
              <a:buSzPct val="25000"/>
              <a:buNone/>
            </a:pPr>
            <a:r>
              <a:rPr strike="noStrike" u="none" b="1" cap="none" baseline="0" sz="9600" lang="en-US" i="0">
                <a:solidFill>
                  <a:srgbClr val="FFFFFF"/>
                </a:solidFill>
                <a:latin typeface="Calibri"/>
                <a:ea typeface="Calibri"/>
                <a:cs typeface="Calibri"/>
                <a:sym typeface="Calibri"/>
              </a:rPr>
              <a:t>Topics</a:t>
            </a:r>
          </a:p>
          <a:p>
            <a:r>
              <a:t/>
            </a:r>
          </a:p>
        </p:txBody>
      </p:sp>
    </p:spTree>
  </p:cSld>
  <p:clrMapOvr>
    <a:masterClrMapping/>
  </p:clrMapOvr>
  <p:transition spd="slow">
    <p:cut/>
  </p:transition>
</p:sld>
</file>

<file path=ppt/slides/slide1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79" name="Shape 279"/>
        <p:cNvGrpSpPr/>
        <p:nvPr/>
      </p:nvGrpSpPr>
      <p:grpSpPr>
        <a:xfrm>
          <a:off y="0" x="0"/>
          <a:ext cy="0" cx="0"/>
          <a:chOff y="0" x="0"/>
          <a:chExt cy="0" cx="0"/>
        </a:xfrm>
      </p:grpSpPr>
      <p:pic>
        <p:nvPicPr>
          <p:cNvPr id="280" name="Shape 280"/>
          <p:cNvPicPr preferRelativeResize="0"/>
          <p:nvPr/>
        </p:nvPicPr>
        <p:blipFill>
          <a:blip r:embed="rId3"/>
          <a:stretch>
            <a:fillRect/>
          </a:stretch>
        </p:blipFill>
        <p:spPr>
          <a:xfrm rot="10800000">
            <a:off y="0" x="0"/>
            <a:ext cy="6858000" cx="9144000"/>
          </a:xfrm>
          <a:prstGeom prst="rect">
            <a:avLst/>
          </a:prstGeom>
        </p:spPr>
      </p:pic>
      <p:grpSp>
        <p:nvGrpSpPr>
          <p:cNvPr id="281" name="Shape 281"/>
          <p:cNvGrpSpPr/>
          <p:nvPr/>
        </p:nvGrpSpPr>
        <p:grpSpPr>
          <a:xfrm>
            <a:off y="-41195" x="228599"/>
            <a:ext cy="1107996" cx="6400800"/>
            <a:chOff y="439689" x="767620"/>
            <a:chExt cy="765394" cx="7147513"/>
          </a:xfrm>
        </p:grpSpPr>
        <p:pic>
          <p:nvPicPr>
            <p:cNvPr id="282" name="Shape 282"/>
            <p:cNvPicPr preferRelativeResize="0"/>
            <p:nvPr/>
          </p:nvPicPr>
          <p:blipFill>
            <a:blip r:embed="rId4"/>
            <a:stretch>
              <a:fillRect/>
            </a:stretch>
          </p:blipFill>
          <p:spPr>
            <a:xfrm>
              <a:off y="597604" x="4352671"/>
              <a:ext cy="473745" cx="3562463"/>
            </a:xfrm>
            <a:prstGeom prst="rect">
              <a:avLst/>
            </a:prstGeom>
          </p:spPr>
        </p:pic>
        <p:sp>
          <p:nvSpPr>
            <p:cNvPr id="283" name="Shape 283"/>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84" name="Shape 284"/>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85" name="Shape 285"/>
          <p:cNvSpPr txBox="1"/>
          <p:nvPr/>
        </p:nvSpPr>
        <p:spPr>
          <a:xfrm>
            <a:off y="53250" x="6858000"/>
            <a:ext cy="954106" cx="1703315"/>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2800" lang="en-US" i="0">
                <a:solidFill>
                  <a:schemeClr val="dk1"/>
                </a:solidFill>
                <a:latin typeface="Calibri"/>
                <a:ea typeface="Calibri"/>
                <a:cs typeface="Calibri"/>
                <a:sym typeface="Calibri"/>
              </a:rPr>
              <a:t>Current </a:t>
            </a:r>
          </a:p>
          <a:p>
            <a:pPr algn="ctr" rtl="0" lvl="0" marR="0" indent="0" marL="0">
              <a:buSzPct val="25000"/>
              <a:buNone/>
            </a:pPr>
            <a:r>
              <a:rPr strike="noStrike" u="none" b="1" cap="none" baseline="0" sz="2800" lang="en-US" i="0">
                <a:solidFill>
                  <a:schemeClr val="dk1"/>
                </a:solidFill>
                <a:latin typeface="Calibri"/>
                <a:ea typeface="Calibri"/>
                <a:cs typeface="Calibri"/>
                <a:sym typeface="Calibri"/>
              </a:rPr>
              <a:t>Event </a:t>
            </a:r>
          </a:p>
        </p:txBody>
      </p:sp>
      <p:pic>
        <p:nvPicPr>
          <p:cNvPr id="286" name="Shape 286"/>
          <p:cNvPicPr preferRelativeResize="0"/>
          <p:nvPr/>
        </p:nvPicPr>
        <p:blipFill>
          <a:blip r:embed="rId5"/>
          <a:stretch>
            <a:fillRect/>
          </a:stretch>
        </p:blipFill>
        <p:spPr>
          <a:xfrm>
            <a:off y="1007357" x="228600"/>
            <a:ext cy="3257491" cx="8738349"/>
          </a:xfrm>
          <a:prstGeom prst="rect">
            <a:avLst/>
          </a:prstGeom>
        </p:spPr>
      </p:pic>
      <p:pic>
        <p:nvPicPr>
          <p:cNvPr id="287" name="Shape 287"/>
          <p:cNvPicPr preferRelativeResize="0"/>
          <p:nvPr/>
        </p:nvPicPr>
        <p:blipFill>
          <a:blip r:embed="rId6"/>
          <a:stretch>
            <a:fillRect/>
          </a:stretch>
        </p:blipFill>
        <p:spPr>
          <a:xfrm>
            <a:off y="3177997" x="228600"/>
            <a:ext cy="3462137" cx="8711845"/>
          </a:xfrm>
          <a:prstGeom prst="rect">
            <a:avLst/>
          </a:prstGeom>
        </p:spPr>
      </p:pic>
    </p:spTree>
  </p:cSld>
  <p:clrMapOvr>
    <a:masterClrMapping/>
  </p:clrMapOvr>
  <p:transition spd="slow">
    <p:cut/>
  </p:transition>
</p:sld>
</file>

<file path=ppt/slides/slide1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92" name="Shape 292"/>
        <p:cNvGrpSpPr/>
        <p:nvPr/>
      </p:nvGrpSpPr>
      <p:grpSpPr>
        <a:xfrm>
          <a:off y="0" x="0"/>
          <a:ext cy="0" cx="0"/>
          <a:chOff y="0" x="0"/>
          <a:chExt cy="0" cx="0"/>
        </a:xfrm>
      </p:grpSpPr>
      <p:sp>
        <p:nvSpPr>
          <p:cNvPr id="293" name="Shape 29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94" name="Shape 29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95" name="Shape 295"/>
          <p:cNvPicPr preferRelativeResize="0"/>
          <p:nvPr/>
        </p:nvPicPr>
        <p:blipFill>
          <a:blip r:embed="rId3"/>
          <a:stretch>
            <a:fillRect/>
          </a:stretch>
        </p:blipFill>
        <p:spPr>
          <a:xfrm rot="10800000">
            <a:off y="0" x="0"/>
            <a:ext cy="6858000" cx="9144000"/>
          </a:xfrm>
          <a:prstGeom prst="rect">
            <a:avLst/>
          </a:prstGeom>
        </p:spPr>
      </p:pic>
      <p:grpSp>
        <p:nvGrpSpPr>
          <p:cNvPr id="296" name="Shape 296"/>
          <p:cNvGrpSpPr/>
          <p:nvPr/>
        </p:nvGrpSpPr>
        <p:grpSpPr>
          <a:xfrm>
            <a:off y="-41195" x="228599"/>
            <a:ext cy="1107996" cx="6400800"/>
            <a:chOff y="439689" x="767620"/>
            <a:chExt cy="765394" cx="7147513"/>
          </a:xfrm>
        </p:grpSpPr>
        <p:pic>
          <p:nvPicPr>
            <p:cNvPr id="297" name="Shape 297"/>
            <p:cNvPicPr preferRelativeResize="0"/>
            <p:nvPr/>
          </p:nvPicPr>
          <p:blipFill>
            <a:blip r:embed="rId4"/>
            <a:stretch>
              <a:fillRect/>
            </a:stretch>
          </p:blipFill>
          <p:spPr>
            <a:xfrm>
              <a:off y="597604" x="4352671"/>
              <a:ext cy="473745" cx="3562463"/>
            </a:xfrm>
            <a:prstGeom prst="rect">
              <a:avLst/>
            </a:prstGeom>
          </p:spPr>
        </p:pic>
        <p:sp>
          <p:nvSpPr>
            <p:cNvPr id="298" name="Shape 298"/>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99" name="Shape 299"/>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300" name="Shape 300"/>
          <p:cNvSpPr txBox="1"/>
          <p:nvPr/>
        </p:nvSpPr>
        <p:spPr>
          <a:xfrm>
            <a:off y="1143000" x="533400"/>
            <a:ext cy="5509200" cx="7391399"/>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3200" lang="en-US" i="0">
                <a:solidFill>
                  <a:schemeClr val="dk1"/>
                </a:solidFill>
                <a:latin typeface="Calibri"/>
                <a:ea typeface="Calibri"/>
                <a:cs typeface="Calibri"/>
                <a:sym typeface="Calibri"/>
              </a:rPr>
              <a:t>      Interview Questions</a:t>
            </a:r>
          </a:p>
          <a:p>
            <a:r>
              <a:t/>
            </a:r>
          </a:p>
          <a:p>
            <a:pPr algn="l" rtl="0" lvl="0" marR="0" indent="-514350" marL="514350">
              <a:buClr>
                <a:schemeClr val="dk1"/>
              </a:buClr>
              <a:buSzPct val="100000"/>
              <a:buFont typeface="Calibri"/>
              <a:buAutoNum type="arabicPeriod"/>
            </a:pPr>
            <a:r>
              <a:rPr strike="noStrike" u="none" b="0" cap="none" baseline="0" sz="3200" lang="en-US" i="0">
                <a:solidFill>
                  <a:schemeClr val="dk1"/>
                </a:solidFill>
                <a:latin typeface="Calibri"/>
                <a:ea typeface="Calibri"/>
                <a:cs typeface="Calibri"/>
                <a:sym typeface="Calibri"/>
              </a:rPr>
              <a:t>What hesitations or reservations do you have about joining the medical profession?</a:t>
            </a:r>
          </a:p>
          <a:p>
            <a:r>
              <a:t/>
            </a:r>
          </a:p>
          <a:p>
            <a:pPr algn="l" rtl="0" lvl="0" marR="0" indent="-514350" marL="514350">
              <a:buClr>
                <a:schemeClr val="dk1"/>
              </a:buClr>
              <a:buSzPct val="100000"/>
              <a:buFont typeface="Calibri"/>
              <a:buAutoNum type="arabicPeriod"/>
            </a:pPr>
            <a:r>
              <a:rPr strike="noStrike" u="none" b="0" cap="none" baseline="0" sz="3200" lang="en-US" i="0">
                <a:solidFill>
                  <a:schemeClr val="dk1"/>
                </a:solidFill>
                <a:latin typeface="Calibri"/>
                <a:ea typeface="Calibri"/>
                <a:cs typeface="Calibri"/>
                <a:sym typeface="Calibri"/>
              </a:rPr>
              <a:t>There are 1,000 applicants as </a:t>
            </a:r>
            <a:br>
              <a:rPr strike="noStrike" u="none" b="0" cap="none" baseline="0" sz="3200" lang="en-US" i="0">
                <a:solidFill>
                  <a:schemeClr val="dk1"/>
                </a:solidFill>
                <a:latin typeface="Calibri"/>
                <a:ea typeface="Calibri"/>
                <a:cs typeface="Calibri"/>
                <a:sym typeface="Calibri"/>
              </a:rPr>
            </a:br>
            <a:r>
              <a:rPr strike="noStrike" u="none" b="0" cap="none" baseline="0" sz="3200" lang="en-US" i="0">
                <a:solidFill>
                  <a:schemeClr val="dk1"/>
                </a:solidFill>
                <a:latin typeface="Calibri"/>
                <a:ea typeface="Calibri"/>
                <a:cs typeface="Calibri"/>
                <a:sym typeface="Calibri"/>
              </a:rPr>
              <a:t>qualified as you, why should we </a:t>
            </a:r>
            <a:br>
              <a:rPr strike="noStrike" u="none" b="0" cap="none" baseline="0" sz="3200" lang="en-US" i="0">
                <a:solidFill>
                  <a:schemeClr val="dk1"/>
                </a:solidFill>
                <a:latin typeface="Calibri"/>
                <a:ea typeface="Calibri"/>
                <a:cs typeface="Calibri"/>
                <a:sym typeface="Calibri"/>
              </a:rPr>
            </a:br>
            <a:r>
              <a:rPr strike="noStrike" u="none" b="0" cap="none" baseline="0" sz="3200" lang="en-US" i="0">
                <a:solidFill>
                  <a:schemeClr val="dk1"/>
                </a:solidFill>
                <a:latin typeface="Calibri"/>
                <a:ea typeface="Calibri"/>
                <a:cs typeface="Calibri"/>
                <a:sym typeface="Calibri"/>
              </a:rPr>
              <a:t>select you for our class?</a:t>
            </a:r>
          </a:p>
          <a:p>
            <a:r>
              <a:t/>
            </a:r>
          </a:p>
        </p:txBody>
      </p:sp>
    </p:spTree>
  </p:cSld>
  <p:clrMapOvr>
    <a:masterClrMapping/>
  </p:clrMapOvr>
  <p:transition spd="slow">
    <p:cut/>
  </p:transition>
</p:sld>
</file>

<file path=ppt/slides/slide1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05" name="Shape 305"/>
        <p:cNvGrpSpPr/>
        <p:nvPr/>
      </p:nvGrpSpPr>
      <p:grpSpPr>
        <a:xfrm>
          <a:off y="0" x="0"/>
          <a:ext cy="0" cx="0"/>
          <a:chOff y="0" x="0"/>
          <a:chExt cy="0" cx="0"/>
        </a:xfrm>
      </p:grpSpPr>
      <p:sp>
        <p:nvSpPr>
          <p:cNvPr id="306" name="Shape 306"/>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307" name="Shape 307"/>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308" name="Shape 308"/>
          <p:cNvPicPr preferRelativeResize="0"/>
          <p:nvPr/>
        </p:nvPicPr>
        <p:blipFill>
          <a:blip r:embed="rId3"/>
          <a:stretch>
            <a:fillRect/>
          </a:stretch>
        </p:blipFill>
        <p:spPr>
          <a:xfrm rot="10800000">
            <a:off y="0" x="0"/>
            <a:ext cy="6858000" cx="9144000"/>
          </a:xfrm>
          <a:prstGeom prst="rect">
            <a:avLst/>
          </a:prstGeom>
        </p:spPr>
      </p:pic>
      <p:grpSp>
        <p:nvGrpSpPr>
          <p:cNvPr id="309" name="Shape 309"/>
          <p:cNvGrpSpPr/>
          <p:nvPr/>
        </p:nvGrpSpPr>
        <p:grpSpPr>
          <a:xfrm>
            <a:off y="-41195" x="228599"/>
            <a:ext cy="1107996" cx="6400800"/>
            <a:chOff y="439689" x="767620"/>
            <a:chExt cy="765394" cx="7147513"/>
          </a:xfrm>
        </p:grpSpPr>
        <p:pic>
          <p:nvPicPr>
            <p:cNvPr id="310" name="Shape 310"/>
            <p:cNvPicPr preferRelativeResize="0"/>
            <p:nvPr/>
          </p:nvPicPr>
          <p:blipFill>
            <a:blip r:embed="rId4"/>
            <a:stretch>
              <a:fillRect/>
            </a:stretch>
          </p:blipFill>
          <p:spPr>
            <a:xfrm>
              <a:off y="597604" x="4352671"/>
              <a:ext cy="473745" cx="3562463"/>
            </a:xfrm>
            <a:prstGeom prst="rect">
              <a:avLst/>
            </a:prstGeom>
          </p:spPr>
        </p:pic>
        <p:sp>
          <p:nvSpPr>
            <p:cNvPr id="311" name="Shape 311"/>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312" name="Shape 312"/>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313" name="Shape 313"/>
          <p:cNvSpPr txBox="1"/>
          <p:nvPr/>
        </p:nvSpPr>
        <p:spPr>
          <a:xfrm>
            <a:off y="1143000" x="0"/>
            <a:ext cy="6863416" cx="7391399"/>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3200" lang="en-US" i="0">
                <a:solidFill>
                  <a:schemeClr val="dk1"/>
                </a:solidFill>
                <a:latin typeface="Calibri"/>
                <a:ea typeface="Calibri"/>
                <a:cs typeface="Calibri"/>
                <a:sym typeface="Calibri"/>
              </a:rPr>
              <a:t>             Ethics Case</a:t>
            </a:r>
          </a:p>
          <a:p>
            <a:pPr algn="l" rtl="0" lvl="0" marR="0" indent="0" marL="0">
              <a:lnSpc>
                <a:spcPct val="150000"/>
              </a:lnSpc>
              <a:buSzPct val="25000"/>
              <a:buNone/>
            </a:pPr>
            <a:r>
              <a:rPr strike="noStrike" u="none" b="0" cap="none" baseline="0" sz="1600" lang="en-US" i="0">
                <a:solidFill>
                  <a:schemeClr val="dk1"/>
                </a:solidFill>
                <a:latin typeface="Calibri"/>
                <a:ea typeface="Calibri"/>
                <a:cs typeface="Calibri"/>
                <a:sym typeface="Calibri"/>
              </a:rPr>
              <a:t>A woman enters the emergency room with stomach pain. She undergoes a CT scan and is diagnosed with an abdominal aortic aneurysm, a weakening in the wall of the aorta which causes it to stretch and bulge (this is very similar to what led to John Ritter's death). The physicians inform her that the only way to fix the problem is surgically, and that the chances of survival are about 50/50. They also inform her that time is of the essence, and that should the aneurysm burst, she would be dead in a few short minutes. The woman is an erotic dancer; she worries that the surgery will leave a </a:t>
            </a:r>
            <a:br>
              <a:rPr strike="noStrike" u="none" b="0" cap="none" baseline="0" sz="1600" lang="en-US" i="0">
                <a:solidFill>
                  <a:schemeClr val="dk1"/>
                </a:solidFill>
                <a:latin typeface="Calibri"/>
                <a:ea typeface="Calibri"/>
                <a:cs typeface="Calibri"/>
                <a:sym typeface="Calibri"/>
              </a:rPr>
            </a:br>
            <a:r>
              <a:rPr strike="noStrike" u="none" b="0" cap="none" baseline="0" sz="1600" lang="en-US" i="0">
                <a:solidFill>
                  <a:schemeClr val="dk1"/>
                </a:solidFill>
                <a:latin typeface="Calibri"/>
                <a:ea typeface="Calibri"/>
                <a:cs typeface="Calibri"/>
                <a:sym typeface="Calibri"/>
              </a:rPr>
              <a:t>scar that will negatively affect her work; therefore, she refuses any surgical treatment. Even after much pressuring from the physicians, she adamantly refuses surgery. Feeling that the woman is not in her correct state of mind and knowing that time is of the essence, the surgeons decide to perform the procedure without consent. They anesthetize her and surgically repair the aneurysm. She survives, and sues the hospital for millions of dollars.</a:t>
            </a:r>
          </a:p>
          <a:p>
            <a:r>
              <a:t/>
            </a:r>
          </a:p>
          <a:p>
            <a:r>
              <a:t/>
            </a:r>
          </a:p>
          <a:p>
            <a:r>
              <a:t/>
            </a:r>
          </a:p>
        </p:txBody>
      </p:sp>
    </p:spTree>
  </p:cSld>
  <p:clrMapOvr>
    <a:masterClrMapping/>
  </p:clrMapOvr>
  <p:transition spd="slow">
    <p:cut/>
  </p:transition>
</p:sld>
</file>

<file path=ppt/slides/slide1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18" name="Shape 318"/>
        <p:cNvGrpSpPr/>
        <p:nvPr/>
      </p:nvGrpSpPr>
      <p:grpSpPr>
        <a:xfrm>
          <a:off y="0" x="0"/>
          <a:ext cy="0" cx="0"/>
          <a:chOff y="0" x="0"/>
          <a:chExt cy="0" cx="0"/>
        </a:xfrm>
      </p:grpSpPr>
      <p:sp>
        <p:nvSpPr>
          <p:cNvPr id="319" name="Shape 319"/>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320" name="Shape 320"/>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321" name="Shape 321"/>
          <p:cNvPicPr preferRelativeResize="0"/>
          <p:nvPr/>
        </p:nvPicPr>
        <p:blipFill>
          <a:blip r:embed="rId3"/>
          <a:stretch>
            <a:fillRect/>
          </a:stretch>
        </p:blipFill>
        <p:spPr>
          <a:xfrm rot="10800000">
            <a:off y="0" x="0"/>
            <a:ext cy="6858000" cx="9144000"/>
          </a:xfrm>
          <a:prstGeom prst="rect">
            <a:avLst/>
          </a:prstGeom>
        </p:spPr>
      </p:pic>
      <p:grpSp>
        <p:nvGrpSpPr>
          <p:cNvPr id="322" name="Shape 322"/>
          <p:cNvGrpSpPr/>
          <p:nvPr/>
        </p:nvGrpSpPr>
        <p:grpSpPr>
          <a:xfrm>
            <a:off y="-41195" x="228599"/>
            <a:ext cy="1107996" cx="6400800"/>
            <a:chOff y="439689" x="767620"/>
            <a:chExt cy="765394" cx="7147513"/>
          </a:xfrm>
        </p:grpSpPr>
        <p:pic>
          <p:nvPicPr>
            <p:cNvPr id="323" name="Shape 323"/>
            <p:cNvPicPr preferRelativeResize="0"/>
            <p:nvPr/>
          </p:nvPicPr>
          <p:blipFill>
            <a:blip r:embed="rId4"/>
            <a:stretch>
              <a:fillRect/>
            </a:stretch>
          </p:blipFill>
          <p:spPr>
            <a:xfrm>
              <a:off y="597604" x="4352671"/>
              <a:ext cy="473745" cx="3562463"/>
            </a:xfrm>
            <a:prstGeom prst="rect">
              <a:avLst/>
            </a:prstGeom>
          </p:spPr>
        </p:pic>
        <p:sp>
          <p:nvSpPr>
            <p:cNvPr id="324" name="Shape 324"/>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325" name="Shape 325"/>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326" name="Shape 326"/>
          <p:cNvSpPr/>
          <p:nvPr/>
        </p:nvSpPr>
        <p:spPr>
          <a:xfrm>
            <a:off y="1524000" x="1408583"/>
            <a:ext cy="4247316" cx="6296916"/>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5400" lang="en-US" i="0">
                <a:solidFill>
                  <a:srgbClr val="FFFFFF"/>
                </a:solidFill>
                <a:latin typeface="Calibri"/>
                <a:ea typeface="Calibri"/>
                <a:cs typeface="Calibri"/>
                <a:sym typeface="Calibri"/>
              </a:rPr>
              <a:t>Next Meeting:</a:t>
            </a:r>
          </a:p>
          <a:p>
            <a:r>
              <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2</a:t>
            </a:r>
            <a:r>
              <a:rPr strike="noStrike" u="none" b="1" cap="none" baseline="30000" sz="5400" lang="en-US" i="0">
                <a:solidFill>
                  <a:srgbClr val="FFFFFF"/>
                </a:solidFill>
                <a:latin typeface="Calibri"/>
                <a:ea typeface="Calibri"/>
                <a:cs typeface="Calibri"/>
                <a:sym typeface="Calibri"/>
              </a:rPr>
              <a:t>nd</a:t>
            </a:r>
            <a:r>
              <a:rPr strike="noStrike" u="none" b="1" cap="none" baseline="0" sz="5400" lang="en-US" i="0">
                <a:solidFill>
                  <a:srgbClr val="FFFFFF"/>
                </a:solidFill>
                <a:latin typeface="Calibri"/>
                <a:ea typeface="Calibri"/>
                <a:cs typeface="Calibri"/>
                <a:sym typeface="Calibri"/>
              </a:rPr>
              <a:t> General Meeting</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Tuesday October 1</a:t>
            </a:r>
            <a:r>
              <a:rPr strike="noStrike" u="none" b="1" cap="none" baseline="30000" sz="5400" lang="en-US" i="0">
                <a:solidFill>
                  <a:srgbClr val="FFFFFF"/>
                </a:solidFill>
                <a:latin typeface="Calibri"/>
                <a:ea typeface="Calibri"/>
                <a:cs typeface="Calibri"/>
                <a:sym typeface="Calibri"/>
              </a:rPr>
              <a:t>st</a:t>
            </a:r>
            <a:r>
              <a:rPr strike="noStrike" u="none" b="1" cap="none" baseline="0" sz="5400" lang="en-US" i="0">
                <a:solidFill>
                  <a:srgbClr val="FFFFFF"/>
                </a:solidFill>
                <a:latin typeface="Calibri"/>
                <a:ea typeface="Calibri"/>
                <a:cs typeface="Calibri"/>
                <a:sym typeface="Calibri"/>
              </a:rPr>
              <a:t> </a:t>
            </a:r>
          </a:p>
          <a:p>
            <a:pPr algn="ctr" rtl="0" lvl="0" marR="0" indent="0" marL="0">
              <a:buSzPct val="25000"/>
              <a:buNone/>
            </a:pPr>
            <a:r>
              <a:rPr strike="noStrike" u="none" b="1" cap="none" baseline="0" sz="5400" lang="en-US" i="0">
                <a:solidFill>
                  <a:srgbClr val="FFFFFF"/>
                </a:solidFill>
                <a:latin typeface="Calibri"/>
                <a:ea typeface="Calibri"/>
                <a:cs typeface="Calibri"/>
                <a:sym typeface="Calibri"/>
              </a:rPr>
              <a:t>7:00 PM @ CN 1.120</a:t>
            </a:r>
          </a:p>
        </p:txBody>
      </p:sp>
      <p:sp>
        <p:nvSpPr>
          <p:cNvPr id="327" name="Shape 327"/>
          <p:cNvSpPr txBox="1"/>
          <p:nvPr/>
        </p:nvSpPr>
        <p:spPr>
          <a:xfrm>
            <a:off y="1143000" x="533400"/>
            <a:ext cy="584774" cx="7391399"/>
          </a:xfrm>
          <a:prstGeom prst="rect">
            <a:avLst/>
          </a:prstGeom>
          <a:noFill/>
          <a:ln>
            <a:noFill/>
          </a:ln>
        </p:spPr>
        <p:txBody>
          <a:bodyPr bIns="45700" rIns="91425" lIns="91425" tIns="45700" anchor="t" anchorCtr="0">
            <a:noAutofit/>
          </a:bodyPr>
          <a:lstStyle/>
          <a:p/>
        </p:txBody>
      </p:sp>
    </p:spTree>
  </p:cSld>
  <p:clrMapOvr>
    <a:masterClrMapping/>
  </p:clrMapOvr>
  <p:transition spd="slow">
    <p:cut/>
  </p:transition>
</p:sld>
</file>

<file path=ppt/slides/slide1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332" name="Shape 332"/>
        <p:cNvGrpSpPr/>
        <p:nvPr/>
      </p:nvGrpSpPr>
      <p:grpSpPr>
        <a:xfrm>
          <a:off y="0" x="0"/>
          <a:ext cy="0" cx="0"/>
          <a:chOff y="0" x="0"/>
          <a:chExt cy="0" cx="0"/>
        </a:xfrm>
      </p:grpSpPr>
      <p:pic>
        <p:nvPicPr>
          <p:cNvPr id="333" name="Shape 333"/>
          <p:cNvPicPr preferRelativeResize="0"/>
          <p:nvPr/>
        </p:nvPicPr>
        <p:blipFill>
          <a:blip r:embed="rId3"/>
          <a:stretch>
            <a:fillRect/>
          </a:stretch>
        </p:blipFill>
        <p:spPr>
          <a:xfrm rot="10800000">
            <a:off y="0" x="0"/>
            <a:ext cy="6858000" cx="9144000"/>
          </a:xfrm>
          <a:prstGeom prst="rect">
            <a:avLst/>
          </a:prstGeom>
        </p:spPr>
      </p:pic>
      <p:sp>
        <p:nvSpPr>
          <p:cNvPr id="334" name="Shape 334"/>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pic>
        <p:nvPicPr>
          <p:cNvPr id="335" name="Shape 335"/>
          <p:cNvPicPr preferRelativeResize="0"/>
          <p:nvPr/>
        </p:nvPicPr>
        <p:blipFill>
          <a:blip r:embed="rId4"/>
          <a:stretch>
            <a:fillRect/>
          </a:stretch>
        </p:blipFill>
        <p:spPr>
          <a:xfrm rot="-682129">
            <a:off y="-64181" x="5000667"/>
            <a:ext cy="3231931" cx="4309240"/>
          </a:xfrm>
          <a:prstGeom prst="rect">
            <a:avLst/>
          </a:prstGeom>
        </p:spPr>
      </p:pic>
      <p:pic>
        <p:nvPicPr>
          <p:cNvPr id="336" name="Shape 336"/>
          <p:cNvPicPr preferRelativeResize="0"/>
          <p:nvPr/>
        </p:nvPicPr>
        <p:blipFill>
          <a:blip r:embed="rId5"/>
          <a:stretch>
            <a:fillRect/>
          </a:stretch>
        </p:blipFill>
        <p:spPr>
          <a:xfrm rot="527623">
            <a:off y="4126386" x="4950395"/>
            <a:ext cy="3294297" cx="4392396"/>
          </a:xfrm>
          <a:prstGeom prst="rect">
            <a:avLst/>
          </a:prstGeom>
        </p:spPr>
      </p:pic>
      <p:pic>
        <p:nvPicPr>
          <p:cNvPr id="337" name="Shape 337"/>
          <p:cNvPicPr preferRelativeResize="0"/>
          <p:nvPr/>
        </p:nvPicPr>
        <p:blipFill>
          <a:blip r:embed="rId6"/>
          <a:stretch>
            <a:fillRect/>
          </a:stretch>
        </p:blipFill>
        <p:spPr>
          <a:xfrm rot="-230617">
            <a:off y="3433593" x="-189418"/>
            <a:ext cy="3603696" cx="4804928"/>
          </a:xfrm>
          <a:prstGeom prst="rect">
            <a:avLst/>
          </a:prstGeom>
        </p:spPr>
      </p:pic>
      <p:sp>
        <p:nvSpPr>
          <p:cNvPr id="338" name="Shape 338"/>
          <p:cNvSpPr txBox="1"/>
          <p:nvPr/>
        </p:nvSpPr>
        <p:spPr>
          <a:xfrm>
            <a:off y="5675585" x="-76200"/>
            <a:ext cy="1182414" cx="9144000"/>
          </a:xfrm>
          <a:prstGeom prst="rect">
            <a:avLst/>
          </a:prstGeom>
          <a:noFill/>
          <a:ln>
            <a:noFill/>
          </a:ln>
        </p:spPr>
        <p:txBody>
          <a:bodyPr bIns="0" rIns="0" lIns="0" tIns="0" anchor="t" anchorCtr="0">
            <a:noAutofit/>
          </a:bodyPr>
          <a:lstStyle/>
          <a:p>
            <a:pPr algn="ctr" rtl="0" lvl="1" marR="0" indent="-349250" marL="742950">
              <a:lnSpc>
                <a:spcPct val="95000"/>
              </a:lnSpc>
              <a:spcBef>
                <a:spcPts val="0"/>
              </a:spcBef>
              <a:buSzPct val="25000"/>
              <a:buNone/>
            </a:pPr>
            <a:r>
              <a:rPr strike="noStrike" u="none" b="1" cap="none" baseline="0" sz="2950" lang="en-US" i="0">
                <a:solidFill>
                  <a:schemeClr val="dk1"/>
                </a:solidFill>
                <a:latin typeface="Arial"/>
                <a:ea typeface="Arial"/>
                <a:cs typeface="Arial"/>
                <a:sym typeface="Arial"/>
              </a:rPr>
              <a:t>
</a:t>
            </a:r>
            <a:r>
              <a:rPr strike="noStrike" u="none" b="1" cap="none" baseline="0" sz="2950" lang="en-US" i="0">
                <a:solidFill>
                  <a:schemeClr val="dk1"/>
                </a:solidFill>
                <a:latin typeface="Arial"/>
                <a:ea typeface="Arial"/>
                <a:cs typeface="Arial"/>
                <a:sym typeface="Arial"/>
              </a:rPr>
              <a:t>Website: </a:t>
            </a:r>
            <a:r>
              <a:rPr strike="noStrike" u="sng" b="0" cap="none" baseline="0" sz="2950" lang="en-US" i="0">
                <a:solidFill>
                  <a:schemeClr val="hlink"/>
                </a:solidFill>
                <a:latin typeface="Arial"/>
                <a:ea typeface="Arial"/>
                <a:cs typeface="Arial"/>
                <a:sym typeface="Arial"/>
                <a:hlinkClick r:id="rId7"/>
              </a:rPr>
              <a:t>http://moldingdoctors.weebly.com/</a:t>
            </a:r>
          </a:p>
          <a:p>
            <a:pPr algn="ctr" rtl="0" lvl="1" marR="0" indent="-349250" marL="742950">
              <a:lnSpc>
                <a:spcPct val="95000"/>
              </a:lnSpc>
              <a:spcBef>
                <a:spcPts val="0"/>
              </a:spcBef>
              <a:spcAft>
                <a:spcPts val="0"/>
              </a:spcAft>
              <a:buSzPct val="25000"/>
              <a:buNone/>
            </a:pPr>
            <a:r>
              <a:rPr strike="noStrike" u="none" b="1" cap="none" baseline="0" sz="2950" lang="en-US" i="0">
                <a:solidFill>
                  <a:schemeClr val="dk1"/>
                </a:solidFill>
                <a:latin typeface="Arial"/>
                <a:ea typeface="Arial"/>
                <a:cs typeface="Arial"/>
                <a:sym typeface="Arial"/>
              </a:rPr>
              <a:t>Email: </a:t>
            </a:r>
            <a:r>
              <a:rPr strike="noStrike" u="none" b="0" cap="none" baseline="0" sz="2950" lang="en-US" i="0">
                <a:solidFill>
                  <a:schemeClr val="dk1"/>
                </a:solidFill>
                <a:latin typeface="Arial"/>
                <a:ea typeface="Arial"/>
                <a:cs typeface="Arial"/>
                <a:sym typeface="Arial"/>
              </a:rPr>
              <a:t>MoldingDoctors@gmail.com</a:t>
            </a:r>
          </a:p>
        </p:txBody>
      </p:sp>
      <p:pic>
        <p:nvPicPr>
          <p:cNvPr id="339" name="Shape 339"/>
          <p:cNvPicPr preferRelativeResize="0"/>
          <p:nvPr/>
        </p:nvPicPr>
        <p:blipFill>
          <a:blip r:embed="rId8"/>
          <a:stretch>
            <a:fillRect/>
          </a:stretch>
        </p:blipFill>
        <p:spPr>
          <a:xfrm rot="-228436">
            <a:off y="-378374" x="-585376"/>
            <a:ext cy="3183470" cx="4775207"/>
          </a:xfrm>
          <a:prstGeom prst="rect">
            <a:avLst/>
          </a:prstGeom>
        </p:spPr>
      </p:pic>
      <p:pic>
        <p:nvPicPr>
          <p:cNvPr id="340" name="Shape 340"/>
          <p:cNvPicPr preferRelativeResize="0"/>
          <p:nvPr/>
        </p:nvPicPr>
        <p:blipFill>
          <a:blip r:embed="rId9"/>
          <a:stretch>
            <a:fillRect/>
          </a:stretch>
        </p:blipFill>
        <p:spPr>
          <a:xfrm>
            <a:off y="1600200" x="-228600"/>
            <a:ext cy="2819400" cx="3759200"/>
          </a:xfrm>
          <a:prstGeom prst="rect">
            <a:avLst/>
          </a:prstGeom>
        </p:spPr>
      </p:pic>
      <p:grpSp>
        <p:nvGrpSpPr>
          <p:cNvPr id="341" name="Shape 341"/>
          <p:cNvGrpSpPr/>
          <p:nvPr/>
        </p:nvGrpSpPr>
        <p:grpSpPr>
          <a:xfrm>
            <a:off y="0" x="1524000"/>
            <a:ext cy="1107996" cx="6400800"/>
            <a:chOff y="439689" x="767620"/>
            <a:chExt cy="765394" cx="7147513"/>
          </a:xfrm>
        </p:grpSpPr>
        <p:pic>
          <p:nvPicPr>
            <p:cNvPr id="342" name="Shape 342"/>
            <p:cNvPicPr preferRelativeResize="0"/>
            <p:nvPr/>
          </p:nvPicPr>
          <p:blipFill>
            <a:blip r:embed="rId10"/>
            <a:stretch>
              <a:fillRect/>
            </a:stretch>
          </p:blipFill>
          <p:spPr>
            <a:xfrm>
              <a:off y="597604" x="4352671"/>
              <a:ext cy="473745" cx="3562463"/>
            </a:xfrm>
            <a:prstGeom prst="rect">
              <a:avLst/>
            </a:prstGeom>
          </p:spPr>
        </p:pic>
        <p:sp>
          <p:nvSpPr>
            <p:cNvPr id="343" name="Shape 343"/>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pic>
        <p:nvPicPr>
          <p:cNvPr id="344" name="Shape 344"/>
          <p:cNvPicPr preferRelativeResize="0"/>
          <p:nvPr/>
        </p:nvPicPr>
        <p:blipFill>
          <a:blip r:embed="rId11"/>
          <a:stretch>
            <a:fillRect/>
          </a:stretch>
        </p:blipFill>
        <p:spPr>
          <a:xfrm flipH="1">
            <a:off y="2362200" x="5943600"/>
            <a:ext cy="2743200" cx="3465095"/>
          </a:xfrm>
          <a:prstGeom prst="rect">
            <a:avLst/>
          </a:prstGeom>
        </p:spPr>
      </p:pic>
      <p:pic>
        <p:nvPicPr>
          <p:cNvPr id="345" name="Shape 345"/>
          <p:cNvPicPr preferRelativeResize="0"/>
          <p:nvPr/>
        </p:nvPicPr>
        <p:blipFill>
          <a:blip r:embed="rId12"/>
          <a:stretch>
            <a:fillRect/>
          </a:stretch>
        </p:blipFill>
        <p:spPr>
          <a:xfrm>
            <a:off y="1524000" x="2590800"/>
            <a:ext cy="4190999" cx="3670299"/>
          </a:xfrm>
          <a:prstGeom prst="rect">
            <a:avLst/>
          </a:prstGeom>
        </p:spPr>
      </p:pic>
    </p:spTree>
  </p:cSld>
  <p:clrMapOvr>
    <a:masterClrMapping/>
  </p:clrMapOvr>
  <p:transition spd="slow">
    <p:cut/>
  </p:transition>
</p:sld>
</file>

<file path=ppt/slides/slide2.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93" name="Shape 93"/>
        <p:cNvGrpSpPr/>
        <p:nvPr/>
      </p:nvGrpSpPr>
      <p:grpSpPr>
        <a:xfrm>
          <a:off y="0" x="0"/>
          <a:ext cy="0" cx="0"/>
          <a:chOff y="0" x="0"/>
          <a:chExt cy="0" cx="0"/>
        </a:xfrm>
      </p:grpSpPr>
      <p:sp>
        <p:nvSpPr>
          <p:cNvPr id="94" name="Shape 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95" name="Shape 95"/>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96" name="Shape 96"/>
          <p:cNvPicPr preferRelativeResize="0"/>
          <p:nvPr/>
        </p:nvPicPr>
        <p:blipFill>
          <a:blip r:embed="rId3"/>
          <a:stretch>
            <a:fillRect/>
          </a:stretch>
        </p:blipFill>
        <p:spPr>
          <a:xfrm rot="10800000">
            <a:off y="0" x="0"/>
            <a:ext cy="6858000" cx="9144000"/>
          </a:xfrm>
          <a:prstGeom prst="rect">
            <a:avLst/>
          </a:prstGeom>
        </p:spPr>
      </p:pic>
      <p:grpSp>
        <p:nvGrpSpPr>
          <p:cNvPr id="97" name="Shape 97"/>
          <p:cNvGrpSpPr/>
          <p:nvPr/>
        </p:nvGrpSpPr>
        <p:grpSpPr>
          <a:xfrm>
            <a:off y="-41195" x="228599"/>
            <a:ext cy="1107996" cx="6400800"/>
            <a:chOff y="439689" x="767620"/>
            <a:chExt cy="765394" cx="7147513"/>
          </a:xfrm>
        </p:grpSpPr>
        <p:pic>
          <p:nvPicPr>
            <p:cNvPr id="98" name="Shape 98"/>
            <p:cNvPicPr preferRelativeResize="0"/>
            <p:nvPr/>
          </p:nvPicPr>
          <p:blipFill>
            <a:blip r:embed="rId4"/>
            <a:stretch>
              <a:fillRect/>
            </a:stretch>
          </p:blipFill>
          <p:spPr>
            <a:xfrm>
              <a:off y="597604" x="4352671"/>
              <a:ext cy="473745" cx="3562463"/>
            </a:xfrm>
            <a:prstGeom prst="rect">
              <a:avLst/>
            </a:prstGeom>
          </p:spPr>
        </p:pic>
        <p:sp>
          <p:nvSpPr>
            <p:cNvPr id="99" name="Shape 99"/>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00" name="Shape 100"/>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01" name="Shape 101"/>
          <p:cNvSpPr txBox="1"/>
          <p:nvPr/>
        </p:nvSpPr>
        <p:spPr>
          <a:xfrm>
            <a:off y="1340108" x="762000"/>
            <a:ext cy="4832092" cx="71627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0" cap="none" baseline="0" sz="2800" lang="en-US" i="0">
                <a:solidFill>
                  <a:schemeClr val="dk1"/>
                </a:solidFill>
                <a:latin typeface="Calibri"/>
                <a:ea typeface="Calibri"/>
                <a:cs typeface="Calibri"/>
                <a:sym typeface="Calibri"/>
              </a:rPr>
              <a:t>Advisor: </a:t>
            </a:r>
            <a:r>
              <a:rPr strike="noStrike" u="none" b="1" cap="none" baseline="0" sz="2800" lang="en-US" i="0">
                <a:solidFill>
                  <a:schemeClr val="dk1"/>
                </a:solidFill>
                <a:latin typeface="Calibri"/>
                <a:ea typeface="Calibri"/>
                <a:cs typeface="Calibri"/>
                <a:sym typeface="Calibri"/>
              </a:rPr>
              <a:t>Dr. de Olivares</a:t>
            </a:r>
            <a:r>
              <a:rPr strike="noStrike" u="none" b="0" cap="none" baseline="0" sz="2800" lang="en-US" i="0">
                <a:solidFill>
                  <a:schemeClr val="dk1"/>
                </a:solidFill>
                <a:latin typeface="Calibri"/>
                <a:ea typeface="Calibri"/>
                <a:cs typeface="Calibri"/>
                <a:sym typeface="Calibri"/>
              </a:rPr>
              <a:t>, Director of UTD HPAC</a:t>
            </a:r>
          </a:p>
          <a:p>
            <a:r>
              <a:t/>
            </a:r>
          </a:p>
          <a:p>
            <a:pPr algn="l" rtl="0" lvl="0" marR="0" indent="0" marL="0">
              <a:buSzPct val="25000"/>
              <a:buNone/>
            </a:pPr>
            <a:r>
              <a:rPr strike="noStrike" u="none" b="0" cap="none" baseline="0" sz="2800" lang="en-US" i="0">
                <a:solidFill>
                  <a:schemeClr val="dk1"/>
                </a:solidFill>
                <a:latin typeface="Calibri"/>
                <a:ea typeface="Calibri"/>
                <a:cs typeface="Calibri"/>
                <a:sym typeface="Calibri"/>
              </a:rPr>
              <a:t>President: </a:t>
            </a:r>
            <a:r>
              <a:rPr strike="noStrike" u="none" b="1" cap="none" baseline="0" sz="2800" lang="en-US" i="0">
                <a:solidFill>
                  <a:schemeClr val="dk1"/>
                </a:solidFill>
                <a:latin typeface="Calibri"/>
                <a:ea typeface="Calibri"/>
                <a:cs typeface="Calibri"/>
                <a:sym typeface="Calibri"/>
              </a:rPr>
              <a:t>Horacio Martinez</a:t>
            </a:r>
          </a:p>
          <a:p>
            <a:r>
              <a:t/>
            </a:r>
          </a:p>
          <a:p>
            <a:pPr algn="l" rtl="0" lvl="0" marR="0" indent="0" marL="0">
              <a:buSzPct val="25000"/>
              <a:buNone/>
            </a:pPr>
            <a:r>
              <a:rPr strike="noStrike" u="none" b="0" cap="none" baseline="0" sz="2800" lang="en-US" i="0">
                <a:solidFill>
                  <a:schemeClr val="dk1"/>
                </a:solidFill>
                <a:latin typeface="Calibri"/>
                <a:ea typeface="Calibri"/>
                <a:cs typeface="Calibri"/>
                <a:sym typeface="Calibri"/>
              </a:rPr>
              <a:t>Vice President: </a:t>
            </a:r>
            <a:r>
              <a:rPr strike="noStrike" u="none" b="1" cap="none" baseline="0" sz="2800" lang="en-US" i="0">
                <a:solidFill>
                  <a:schemeClr val="dk1"/>
                </a:solidFill>
                <a:latin typeface="Calibri"/>
                <a:ea typeface="Calibri"/>
                <a:cs typeface="Calibri"/>
                <a:sym typeface="Calibri"/>
              </a:rPr>
              <a:t>Linh Trieu </a:t>
            </a:r>
          </a:p>
          <a:p>
            <a:r>
              <a:t/>
            </a:r>
          </a:p>
          <a:p>
            <a:pPr algn="l" rtl="0" lvl="0" marR="0" indent="0" marL="0">
              <a:buSzPct val="25000"/>
              <a:buNone/>
            </a:pPr>
            <a:r>
              <a:rPr strike="noStrike" u="none" b="0" cap="none" baseline="0" sz="2800" lang="en-US" i="0">
                <a:solidFill>
                  <a:schemeClr val="dk1"/>
                </a:solidFill>
                <a:latin typeface="Calibri"/>
                <a:ea typeface="Calibri"/>
                <a:cs typeface="Calibri"/>
                <a:sym typeface="Calibri"/>
              </a:rPr>
              <a:t>Secretary: </a:t>
            </a:r>
            <a:r>
              <a:rPr strike="noStrike" u="none" b="1" cap="none" baseline="0" sz="2800" lang="en-US" i="0">
                <a:solidFill>
                  <a:schemeClr val="dk1"/>
                </a:solidFill>
                <a:latin typeface="Calibri"/>
                <a:ea typeface="Calibri"/>
                <a:cs typeface="Calibri"/>
                <a:sym typeface="Calibri"/>
              </a:rPr>
              <a:t>Haris Vakil</a:t>
            </a:r>
          </a:p>
          <a:p>
            <a:r>
              <a:t/>
            </a:r>
          </a:p>
          <a:p>
            <a:pPr algn="l" rtl="0" lvl="0" marR="0" indent="0" marL="0">
              <a:buSzPct val="25000"/>
              <a:buNone/>
            </a:pPr>
            <a:r>
              <a:rPr strike="noStrike" u="none" b="0" cap="none" baseline="0" sz="2800" lang="en-US" i="0">
                <a:solidFill>
                  <a:schemeClr val="dk1"/>
                </a:solidFill>
                <a:latin typeface="Calibri"/>
                <a:ea typeface="Calibri"/>
                <a:cs typeface="Calibri"/>
                <a:sym typeface="Calibri"/>
              </a:rPr>
              <a:t>Treasurer: </a:t>
            </a:r>
            <a:r>
              <a:rPr strike="noStrike" u="none" b="1" cap="none" baseline="0" sz="2800" lang="en-US" i="0">
                <a:solidFill>
                  <a:schemeClr val="dk1"/>
                </a:solidFill>
                <a:latin typeface="Calibri"/>
                <a:ea typeface="Calibri"/>
                <a:cs typeface="Calibri"/>
                <a:sym typeface="Calibri"/>
              </a:rPr>
              <a:t>Nicolette Doan</a:t>
            </a:r>
          </a:p>
          <a:p>
            <a:r>
              <a:t/>
            </a:r>
          </a:p>
          <a:p>
            <a:pPr algn="l" rtl="0" lvl="0" marR="0" indent="0" marL="0">
              <a:buSzPct val="25000"/>
              <a:buNone/>
            </a:pPr>
            <a:r>
              <a:rPr strike="noStrike" u="none" b="0" cap="none" baseline="0" sz="2800" lang="en-US" i="0">
                <a:solidFill>
                  <a:schemeClr val="dk1"/>
                </a:solidFill>
                <a:latin typeface="Calibri"/>
                <a:ea typeface="Calibri"/>
                <a:cs typeface="Calibri"/>
                <a:sym typeface="Calibri"/>
              </a:rPr>
              <a:t>Webmaster/Event Outreach: </a:t>
            </a:r>
            <a:r>
              <a:rPr strike="noStrike" u="none" b="1" cap="none" baseline="0" sz="2800" lang="en-US" i="0">
                <a:solidFill>
                  <a:schemeClr val="dk1"/>
                </a:solidFill>
                <a:latin typeface="Calibri"/>
                <a:ea typeface="Calibri"/>
                <a:cs typeface="Calibri"/>
                <a:sym typeface="Calibri"/>
              </a:rPr>
              <a:t>Lina Moon  </a:t>
            </a:r>
          </a:p>
        </p:txBody>
      </p:sp>
    </p:spTree>
  </p:cSld>
  <p:clrMapOvr>
    <a:masterClrMapping/>
  </p:clrMapOvr>
  <p:transition spd="slow">
    <p:cut/>
  </p:transition>
</p:sld>
</file>

<file path=ppt/slides/slide3.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06" name="Shape 106"/>
        <p:cNvGrpSpPr/>
        <p:nvPr/>
      </p:nvGrpSpPr>
      <p:grpSpPr>
        <a:xfrm>
          <a:off y="0" x="0"/>
          <a:ext cy="0" cx="0"/>
          <a:chOff y="0" x="0"/>
          <a:chExt cy="0" cx="0"/>
        </a:xfrm>
      </p:grpSpPr>
      <p:sp>
        <p:nvSpPr>
          <p:cNvPr id="107" name="Shape 10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08" name="Shape 108"/>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09" name="Shape 109"/>
          <p:cNvPicPr preferRelativeResize="0"/>
          <p:nvPr/>
        </p:nvPicPr>
        <p:blipFill>
          <a:blip r:embed="rId3"/>
          <a:stretch>
            <a:fillRect/>
          </a:stretch>
        </p:blipFill>
        <p:spPr>
          <a:xfrm rot="10800000">
            <a:off y="0" x="0"/>
            <a:ext cy="6858000" cx="9144000"/>
          </a:xfrm>
          <a:prstGeom prst="rect">
            <a:avLst/>
          </a:prstGeom>
        </p:spPr>
      </p:pic>
      <p:grpSp>
        <p:nvGrpSpPr>
          <p:cNvPr id="110" name="Shape 110"/>
          <p:cNvGrpSpPr/>
          <p:nvPr/>
        </p:nvGrpSpPr>
        <p:grpSpPr>
          <a:xfrm>
            <a:off y="-41195" x="228599"/>
            <a:ext cy="1107996" cx="6400800"/>
            <a:chOff y="439689" x="767620"/>
            <a:chExt cy="765394" cx="7147513"/>
          </a:xfrm>
        </p:grpSpPr>
        <p:pic>
          <p:nvPicPr>
            <p:cNvPr id="111" name="Shape 111"/>
            <p:cNvPicPr preferRelativeResize="0"/>
            <p:nvPr/>
          </p:nvPicPr>
          <p:blipFill>
            <a:blip r:embed="rId4"/>
            <a:stretch>
              <a:fillRect/>
            </a:stretch>
          </p:blipFill>
          <p:spPr>
            <a:xfrm>
              <a:off y="597604" x="4352671"/>
              <a:ext cy="473745" cx="3562463"/>
            </a:xfrm>
            <a:prstGeom prst="rect">
              <a:avLst/>
            </a:prstGeom>
          </p:spPr>
        </p:pic>
        <p:sp>
          <p:nvSpPr>
            <p:cNvPr id="112" name="Shape 112"/>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13" name="Shape 113"/>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14" name="Shape 114"/>
          <p:cNvSpPr txBox="1"/>
          <p:nvPr/>
        </p:nvSpPr>
        <p:spPr>
          <a:xfrm>
            <a:off y="1219200" x="762000"/>
            <a:ext cy="6863416" cx="7086600"/>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 What is Molding Doctors?</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A close-knit organization that centers on the internal aspects that must be fulfilled as a pre-medical student. </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An organization that focuses on exposing you to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a healthcare setting.</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An atmosphere where we provide experience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and resources  to better prepare you and make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you a more competitive  medical school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applicant .</a:t>
            </a:r>
          </a:p>
          <a:p>
            <a:r>
              <a:t/>
            </a:r>
          </a:p>
          <a:p>
            <a:r>
              <a:t/>
            </a:r>
          </a:p>
          <a:p>
            <a:r>
              <a:t/>
            </a:r>
          </a:p>
          <a:p>
            <a:r>
              <a:t/>
            </a:r>
          </a:p>
          <a:p>
            <a:r>
              <a:t/>
            </a:r>
          </a:p>
          <a:p>
            <a:pPr algn="l" rtl="0" lvl="0" marR="0" indent="0" marL="0">
              <a:buSzPct val="25000"/>
              <a:buNone/>
            </a:pPr>
            <a:r>
              <a:rPr strike="noStrike" u="none" b="0" cap="none" baseline="0" sz="1800" lang="en-US" i="0">
                <a:solidFill>
                  <a:schemeClr val="dk1"/>
                </a:solidFill>
                <a:latin typeface="Calibri"/>
                <a:ea typeface="Calibri"/>
                <a:cs typeface="Calibri"/>
                <a:sym typeface="Calibri"/>
              </a:rPr>
              <a:t> </a:t>
            </a:r>
          </a:p>
          <a:p>
            <a:r>
              <a:t/>
            </a:r>
          </a:p>
          <a:p>
            <a:r>
              <a:t/>
            </a:r>
          </a:p>
        </p:txBody>
      </p:sp>
    </p:spTree>
  </p:cSld>
  <p:clrMapOvr>
    <a:masterClrMapping/>
  </p:clrMapOvr>
  <p:transition spd="slow">
    <p:cut/>
  </p:transition>
</p:sld>
</file>

<file path=ppt/slides/slide4.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19" name="Shape 119"/>
        <p:cNvGrpSpPr/>
        <p:nvPr/>
      </p:nvGrpSpPr>
      <p:grpSpPr>
        <a:xfrm>
          <a:off y="0" x="0"/>
          <a:ext cy="0" cx="0"/>
          <a:chOff y="0" x="0"/>
          <a:chExt cy="0" cx="0"/>
        </a:xfrm>
      </p:grpSpPr>
      <p:sp>
        <p:nvSpPr>
          <p:cNvPr id="120" name="Shape 12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21" name="Shape 121"/>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22" name="Shape 122"/>
          <p:cNvPicPr preferRelativeResize="0"/>
          <p:nvPr/>
        </p:nvPicPr>
        <p:blipFill>
          <a:blip r:embed="rId3"/>
          <a:stretch>
            <a:fillRect/>
          </a:stretch>
        </p:blipFill>
        <p:spPr>
          <a:xfrm rot="10800000">
            <a:off y="0" x="0"/>
            <a:ext cy="6858000" cx="9144000"/>
          </a:xfrm>
          <a:prstGeom prst="rect">
            <a:avLst/>
          </a:prstGeom>
        </p:spPr>
      </p:pic>
      <p:grpSp>
        <p:nvGrpSpPr>
          <p:cNvPr id="123" name="Shape 123"/>
          <p:cNvGrpSpPr/>
          <p:nvPr/>
        </p:nvGrpSpPr>
        <p:grpSpPr>
          <a:xfrm>
            <a:off y="-41195" x="228599"/>
            <a:ext cy="1107996" cx="6400800"/>
            <a:chOff y="439689" x="767620"/>
            <a:chExt cy="765394" cx="7147513"/>
          </a:xfrm>
        </p:grpSpPr>
        <p:pic>
          <p:nvPicPr>
            <p:cNvPr id="124" name="Shape 124"/>
            <p:cNvPicPr preferRelativeResize="0"/>
            <p:nvPr/>
          </p:nvPicPr>
          <p:blipFill>
            <a:blip r:embed="rId4"/>
            <a:stretch>
              <a:fillRect/>
            </a:stretch>
          </p:blipFill>
          <p:spPr>
            <a:xfrm>
              <a:off y="597604" x="4352671"/>
              <a:ext cy="473745" cx="3562463"/>
            </a:xfrm>
            <a:prstGeom prst="rect">
              <a:avLst/>
            </a:prstGeom>
          </p:spPr>
        </p:pic>
        <p:sp>
          <p:nvSpPr>
            <p:cNvPr id="125" name="Shape 125"/>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26" name="Shape 126"/>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27" name="Shape 127"/>
          <p:cNvSpPr txBox="1"/>
          <p:nvPr/>
        </p:nvSpPr>
        <p:spPr>
          <a:xfrm>
            <a:off y="1295400" x="914400"/>
            <a:ext cy="5509200" cx="73913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Membership Requirements</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10$ per semester or 15$ for the whole year</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Dues are required for membership and entrance</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to our events </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Dues due by 3</a:t>
            </a:r>
            <a:r>
              <a:rPr strike="noStrike" u="none" b="0" cap="none" baseline="30000" sz="2400" lang="en-US" i="0">
                <a:solidFill>
                  <a:schemeClr val="dk1"/>
                </a:solidFill>
                <a:latin typeface="Calibri"/>
                <a:ea typeface="Calibri"/>
                <a:cs typeface="Calibri"/>
                <a:sym typeface="Calibri"/>
              </a:rPr>
              <a:t>rd</a:t>
            </a:r>
            <a:r>
              <a:rPr strike="noStrike" u="none" b="0" cap="none" baseline="0" sz="2400" lang="en-US" i="0">
                <a:solidFill>
                  <a:schemeClr val="dk1"/>
                </a:solidFill>
                <a:latin typeface="Calibri"/>
                <a:ea typeface="Calibri"/>
                <a:cs typeface="Calibri"/>
                <a:sym typeface="Calibri"/>
              </a:rPr>
              <a:t> General Meeting in Nov</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Point-based System</a:t>
            </a:r>
          </a:p>
          <a:p>
            <a:pPr algn="l" rtl="0" lvl="0" marR="0" indent="0" marL="0">
              <a:buSzPct val="25000"/>
              <a:buNone/>
            </a:pPr>
            <a:r>
              <a:rPr strike="noStrike" u="none" b="1" cap="none" baseline="0" sz="2400" lang="en-US" i="0">
                <a:solidFill>
                  <a:schemeClr val="dk1"/>
                </a:solidFill>
                <a:latin typeface="Calibri"/>
                <a:ea typeface="Calibri"/>
                <a:cs typeface="Calibri"/>
                <a:sym typeface="Calibri"/>
              </a:rPr>
              <a:t>	-</a:t>
            </a:r>
            <a:r>
              <a:rPr strike="noStrike" u="none" b="0" cap="none" baseline="0" sz="2400" lang="en-US" i="0">
                <a:solidFill>
                  <a:schemeClr val="dk1"/>
                </a:solidFill>
                <a:latin typeface="Calibri"/>
                <a:ea typeface="Calibri"/>
                <a:cs typeface="Calibri"/>
                <a:sym typeface="Calibri"/>
              </a:rPr>
              <a:t>Coming to our general meetings</a:t>
            </a:r>
          </a:p>
          <a:p>
            <a:pPr algn="l" rtl="0" lvl="0" marR="0" indent="0" marL="0">
              <a:buSzPct val="25000"/>
              <a:buNone/>
            </a:pPr>
            <a:r>
              <a:rPr strike="noStrike" u="none" b="1" cap="none" baseline="0" sz="2400" lang="en-US" i="0">
                <a:solidFill>
                  <a:schemeClr val="dk1"/>
                </a:solidFill>
                <a:latin typeface="Calibri"/>
                <a:ea typeface="Calibri"/>
                <a:cs typeface="Calibri"/>
                <a:sym typeface="Calibri"/>
              </a:rPr>
              <a:t>	-</a:t>
            </a:r>
            <a:r>
              <a:rPr strike="noStrike" u="none" b="0" cap="none" baseline="0" sz="2400" lang="en-US" i="0">
                <a:solidFill>
                  <a:schemeClr val="dk1"/>
                </a:solidFill>
                <a:latin typeface="Calibri"/>
                <a:ea typeface="Calibri"/>
                <a:cs typeface="Calibri"/>
                <a:sym typeface="Calibri"/>
              </a:rPr>
              <a:t>Participation during meetings</a:t>
            </a:r>
          </a:p>
          <a:p>
            <a:pPr algn="l" rtl="0" lvl="0" marR="0" indent="0" marL="0">
              <a:buSzPct val="25000"/>
              <a:buNone/>
            </a:pPr>
            <a:r>
              <a:rPr strike="noStrike" u="none" b="1" cap="none" baseline="0" sz="2400" lang="en-US" i="0">
                <a:solidFill>
                  <a:schemeClr val="dk1"/>
                </a:solidFill>
                <a:latin typeface="Calibri"/>
                <a:ea typeface="Calibri"/>
                <a:cs typeface="Calibri"/>
                <a:sym typeface="Calibri"/>
              </a:rPr>
              <a:t>	-</a:t>
            </a:r>
            <a:r>
              <a:rPr strike="noStrike" u="none" b="0" cap="none" baseline="0" sz="2400" lang="en-US" i="0">
                <a:solidFill>
                  <a:schemeClr val="dk1"/>
                </a:solidFill>
                <a:latin typeface="Calibri"/>
                <a:ea typeface="Calibri"/>
                <a:cs typeface="Calibri"/>
                <a:sym typeface="Calibri"/>
              </a:rPr>
              <a:t>Going to MD events </a:t>
            </a:r>
          </a:p>
          <a:p>
            <a:pPr algn="l" rtl="0" lvl="0" marR="0" indent="0" marL="0">
              <a:buSzPct val="25000"/>
              <a:buNone/>
            </a:pPr>
            <a:r>
              <a:rPr strike="noStrike" u="none" b="1" cap="none" baseline="0" sz="2400" lang="en-US" i="0">
                <a:solidFill>
                  <a:schemeClr val="dk1"/>
                </a:solidFill>
                <a:latin typeface="Calibri"/>
                <a:ea typeface="Calibri"/>
                <a:cs typeface="Calibri"/>
                <a:sym typeface="Calibri"/>
              </a:rPr>
              <a:t>	-</a:t>
            </a:r>
            <a:r>
              <a:rPr strike="noStrike" u="none" b="0" cap="none" baseline="0" sz="2400" lang="en-US" i="0">
                <a:solidFill>
                  <a:schemeClr val="dk1"/>
                </a:solidFill>
                <a:latin typeface="Calibri"/>
                <a:ea typeface="Calibri"/>
                <a:cs typeface="Calibri"/>
                <a:sym typeface="Calibri"/>
              </a:rPr>
              <a:t>Etc</a:t>
            </a:r>
            <a:r>
              <a:rPr strike="noStrike" u="none" b="1" cap="none" baseline="0" sz="2400" lang="en-US" i="0">
                <a:solidFill>
                  <a:schemeClr val="dk1"/>
                </a:solidFill>
                <a:latin typeface="Calibri"/>
                <a:ea typeface="Calibri"/>
                <a:cs typeface="Calibri"/>
                <a:sym typeface="Calibri"/>
              </a:rPr>
              <a:t>   </a:t>
            </a:r>
          </a:p>
        </p:txBody>
      </p:sp>
    </p:spTree>
  </p:cSld>
  <p:clrMapOvr>
    <a:masterClrMapping/>
  </p:clrMapOvr>
  <p:transition spd="slow">
    <p:cut/>
  </p:transition>
</p:sld>
</file>

<file path=ppt/slides/slide5.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32" name="Shape 132"/>
        <p:cNvGrpSpPr/>
        <p:nvPr/>
      </p:nvGrpSpPr>
      <p:grpSpPr>
        <a:xfrm>
          <a:off y="0" x="0"/>
          <a:ext cy="0" cx="0"/>
          <a:chOff y="0" x="0"/>
          <a:chExt cy="0" cx="0"/>
        </a:xfrm>
      </p:grpSpPr>
      <p:sp>
        <p:nvSpPr>
          <p:cNvPr id="133" name="Shape 133"/>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34" name="Shape 134"/>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35" name="Shape 135"/>
          <p:cNvPicPr preferRelativeResize="0"/>
          <p:nvPr/>
        </p:nvPicPr>
        <p:blipFill>
          <a:blip r:embed="rId3"/>
          <a:stretch>
            <a:fillRect/>
          </a:stretch>
        </p:blipFill>
        <p:spPr>
          <a:xfrm rot="10800000">
            <a:off y="0" x="0"/>
            <a:ext cy="6858000" cx="9144000"/>
          </a:xfrm>
          <a:prstGeom prst="rect">
            <a:avLst/>
          </a:prstGeom>
        </p:spPr>
      </p:pic>
      <p:grpSp>
        <p:nvGrpSpPr>
          <p:cNvPr id="136" name="Shape 136"/>
          <p:cNvGrpSpPr/>
          <p:nvPr/>
        </p:nvGrpSpPr>
        <p:grpSpPr>
          <a:xfrm>
            <a:off y="-41195" x="228599"/>
            <a:ext cy="1107996" cx="6400800"/>
            <a:chOff y="439689" x="767620"/>
            <a:chExt cy="765394" cx="7147513"/>
          </a:xfrm>
        </p:grpSpPr>
        <p:pic>
          <p:nvPicPr>
            <p:cNvPr id="137" name="Shape 137"/>
            <p:cNvPicPr preferRelativeResize="0"/>
            <p:nvPr/>
          </p:nvPicPr>
          <p:blipFill>
            <a:blip r:embed="rId4"/>
            <a:stretch>
              <a:fillRect/>
            </a:stretch>
          </p:blipFill>
          <p:spPr>
            <a:xfrm>
              <a:off y="597604" x="4352671"/>
              <a:ext cy="473745" cx="3562463"/>
            </a:xfrm>
            <a:prstGeom prst="rect">
              <a:avLst/>
            </a:prstGeom>
          </p:spPr>
        </p:pic>
        <p:sp>
          <p:nvSpPr>
            <p:cNvPr id="138" name="Shape 138"/>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39" name="Shape 139"/>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40" name="Shape 140"/>
          <p:cNvSpPr txBox="1"/>
          <p:nvPr/>
        </p:nvSpPr>
        <p:spPr>
          <a:xfrm>
            <a:off y="1066800" x="914400"/>
            <a:ext cy="1077217" cx="73913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Scrubs </a:t>
            </a:r>
          </a:p>
          <a:p>
            <a:pPr algn="l" rtl="0" lvl="0" marR="0" indent="0" marL="0">
              <a:buSzPct val="25000"/>
              <a:buNone/>
            </a:pPr>
            <a:r>
              <a:rPr strike="noStrike" u="none" b="1" cap="none" baseline="0" sz="3200" lang="en-US" i="0">
                <a:solidFill>
                  <a:schemeClr val="dk1"/>
                </a:solidFill>
                <a:latin typeface="Calibri"/>
                <a:ea typeface="Calibri"/>
                <a:cs typeface="Calibri"/>
                <a:sym typeface="Calibri"/>
              </a:rPr>
              <a:t> </a:t>
            </a:r>
          </a:p>
        </p:txBody>
      </p:sp>
      <p:sp>
        <p:nvSpPr>
          <p:cNvPr id="141" name="Shape 141"/>
          <p:cNvSpPr txBox="1"/>
          <p:nvPr/>
        </p:nvSpPr>
        <p:spPr>
          <a:xfrm>
            <a:off y="990600" x="5486400"/>
            <a:ext cy="779462" cx="3352799"/>
          </a:xfrm>
          <a:prstGeom prst="rect">
            <a:avLst/>
          </a:prstGeom>
          <a:noFill/>
          <a:ln>
            <a:noFill/>
          </a:ln>
        </p:spPr>
        <p:txBody>
          <a:bodyPr bIns="45700" rIns="91425" lIns="91425" tIns="45700" anchor="t" anchorCtr="0">
            <a:noAutofit/>
          </a:bodyPr>
          <a:lstStyle/>
          <a:p>
            <a:pPr algn="l" rtl="0" lvl="0" marR="0" indent="0" marL="0">
              <a:spcBef>
                <a:spcPts val="900"/>
              </a:spcBef>
              <a:buSzPct val="25000"/>
              <a:buNone/>
            </a:pPr>
            <a:r>
              <a:rPr strike="noStrike" u="none" b="0" cap="none" baseline="0" sz="1800" lang="en-US" i="0">
                <a:solidFill>
                  <a:schemeClr val="dk1"/>
                </a:solidFill>
                <a:latin typeface="Calibri"/>
                <a:ea typeface="Calibri"/>
                <a:cs typeface="Calibri"/>
                <a:sym typeface="Calibri"/>
              </a:rPr>
              <a:t>$10 – Members</a:t>
            </a:r>
          </a:p>
          <a:p>
            <a:pPr algn="l" rtl="0" lvl="0" marR="0" indent="0" marL="0">
              <a:spcBef>
                <a:spcPts val="900"/>
              </a:spcBef>
              <a:buSzPct val="25000"/>
              <a:buNone/>
            </a:pPr>
            <a:r>
              <a:rPr strike="noStrike" u="none" b="0" cap="none" baseline="0" sz="1800" lang="en-US" i="0">
                <a:solidFill>
                  <a:schemeClr val="dk1"/>
                </a:solidFill>
                <a:latin typeface="Calibri"/>
                <a:ea typeface="Calibri"/>
                <a:cs typeface="Calibri"/>
                <a:sym typeface="Calibri"/>
              </a:rPr>
              <a:t>$15 – Non-Members </a:t>
            </a:r>
          </a:p>
        </p:txBody>
      </p:sp>
      <p:grpSp>
        <p:nvGrpSpPr>
          <p:cNvPr id="142" name="Shape 142"/>
          <p:cNvGrpSpPr/>
          <p:nvPr/>
        </p:nvGrpSpPr>
        <p:grpSpPr>
          <a:xfrm>
            <a:off y="1676399" x="0"/>
            <a:ext cy="3465731" cx="9144000"/>
            <a:chOff y="2590799" x="0"/>
            <a:chExt cy="3465731" cx="9144000"/>
          </a:xfrm>
        </p:grpSpPr>
        <p:grpSp>
          <p:nvGrpSpPr>
            <p:cNvPr id="143" name="Shape 143"/>
            <p:cNvGrpSpPr/>
            <p:nvPr/>
          </p:nvGrpSpPr>
          <p:grpSpPr>
            <a:xfrm>
              <a:off y="2590799" x="0"/>
              <a:ext cy="3124200" cx="9143999"/>
              <a:chOff y="1823" x="0"/>
              <a:chExt cy="1968" cx="5759"/>
            </a:xfrm>
          </p:grpSpPr>
          <p:grpSp>
            <p:nvGrpSpPr>
              <p:cNvPr id="144" name="Shape 144"/>
              <p:cNvGrpSpPr/>
              <p:nvPr/>
            </p:nvGrpSpPr>
            <p:grpSpPr>
              <a:xfrm>
                <a:off y="1920" x="144"/>
                <a:ext cy="1871" cx="5615"/>
                <a:chOff y="1920" x="144"/>
                <a:chExt cy="1871" cx="5615"/>
              </a:xfrm>
            </p:grpSpPr>
            <p:grpSp>
              <p:nvGrpSpPr>
                <p:cNvPr id="145" name="Shape 145"/>
                <p:cNvGrpSpPr/>
                <p:nvPr/>
              </p:nvGrpSpPr>
              <p:grpSpPr>
                <a:xfrm>
                  <a:off y="2016" x="144"/>
                  <a:ext cy="1584" cx="5615"/>
                  <a:chOff y="2736" x="144"/>
                  <a:chExt cy="1584" cx="5615"/>
                </a:xfrm>
              </p:grpSpPr>
              <p:pic>
                <p:nvPicPr>
                  <p:cNvPr id="146" name="Shape 146"/>
                  <p:cNvPicPr preferRelativeResize="0"/>
                  <p:nvPr/>
                </p:nvPicPr>
                <p:blipFill>
                  <a:blip r:embed="rId5"/>
                  <a:stretch>
                    <a:fillRect/>
                  </a:stretch>
                </p:blipFill>
                <p:spPr>
                  <a:xfrm>
                    <a:off y="2736" x="4391"/>
                    <a:ext cy="1583" cx="1367"/>
                  </a:xfrm>
                  <a:prstGeom prst="rect">
                    <a:avLst/>
                  </a:prstGeom>
                </p:spPr>
              </p:pic>
              <p:pic>
                <p:nvPicPr>
                  <p:cNvPr id="147" name="Shape 147"/>
                  <p:cNvPicPr preferRelativeResize="0"/>
                  <p:nvPr/>
                </p:nvPicPr>
                <p:blipFill>
                  <a:blip r:embed="rId6"/>
                  <a:stretch>
                    <a:fillRect/>
                  </a:stretch>
                </p:blipFill>
                <p:spPr>
                  <a:xfrm>
                    <a:off y="2784" x="3071"/>
                    <a:ext cy="1536" cx="1276"/>
                  </a:xfrm>
                  <a:prstGeom prst="rect">
                    <a:avLst/>
                  </a:prstGeom>
                </p:spPr>
              </p:pic>
              <p:pic>
                <p:nvPicPr>
                  <p:cNvPr id="148" name="Shape 148"/>
                  <p:cNvPicPr preferRelativeResize="0"/>
                  <p:nvPr/>
                </p:nvPicPr>
                <p:blipFill>
                  <a:blip r:embed="rId7"/>
                  <a:stretch>
                    <a:fillRect/>
                  </a:stretch>
                </p:blipFill>
                <p:spPr>
                  <a:xfrm>
                    <a:off y="2809" x="1535"/>
                    <a:ext cy="1511" cx="1536"/>
                  </a:xfrm>
                  <a:prstGeom prst="rect">
                    <a:avLst/>
                  </a:prstGeom>
                </p:spPr>
              </p:pic>
              <p:pic>
                <p:nvPicPr>
                  <p:cNvPr id="149" name="Shape 149"/>
                  <p:cNvPicPr preferRelativeResize="0"/>
                  <p:nvPr/>
                </p:nvPicPr>
                <p:blipFill>
                  <a:blip r:embed="rId8"/>
                  <a:stretch>
                    <a:fillRect/>
                  </a:stretch>
                </p:blipFill>
                <p:spPr>
                  <a:xfrm>
                    <a:off y="2784" x="144"/>
                    <a:ext cy="1536" cx="1361"/>
                  </a:xfrm>
                  <a:prstGeom prst="rect">
                    <a:avLst/>
                  </a:prstGeom>
                </p:spPr>
              </p:pic>
            </p:grpSp>
            <p:sp>
              <p:nvSpPr>
                <p:cNvPr id="150" name="Shape 150"/>
                <p:cNvSpPr/>
                <p:nvPr/>
              </p:nvSpPr>
              <p:spPr>
                <a:xfrm>
                  <a:off y="1920" x="1439"/>
                  <a:ext cy="1871" cx="288"/>
                </a:xfrm>
                <a:prstGeom prst="rect">
                  <a:avLst/>
                </a:prstGeom>
                <a:solidFill>
                  <a:schemeClr val="lt1"/>
                </a:solidFill>
                <a:ln>
                  <a:noFill/>
                </a:ln>
              </p:spPr>
              <p:txBody>
                <a:bodyPr bIns="45700" rIns="91425" lIns="91425" tIns="45700" anchor="ctr" anchorCtr="0">
                  <a:noAutofit/>
                </a:bodyPr>
                <a:lstStyle/>
                <a:p/>
              </p:txBody>
            </p:sp>
          </p:grpSp>
          <p:sp>
            <p:nvSpPr>
              <p:cNvPr id="151" name="Shape 151"/>
              <p:cNvSpPr/>
              <p:nvPr/>
            </p:nvSpPr>
            <p:spPr>
              <a:xfrm>
                <a:off y="1871" x="623"/>
                <a:ext cy="288" cx="1344"/>
              </a:xfrm>
              <a:prstGeom prst="rect">
                <a:avLst/>
              </a:prstGeom>
              <a:solidFill>
                <a:schemeClr val="lt1"/>
              </a:solidFill>
              <a:ln>
                <a:noFill/>
              </a:ln>
            </p:spPr>
            <p:txBody>
              <a:bodyPr bIns="45700" rIns="91425" lIns="91425" tIns="45700" anchor="ctr" anchorCtr="0">
                <a:noAutofit/>
              </a:bodyPr>
              <a:lstStyle/>
              <a:p/>
            </p:txBody>
          </p:sp>
          <p:sp>
            <p:nvSpPr>
              <p:cNvPr id="152" name="Shape 152"/>
              <p:cNvSpPr/>
              <p:nvPr/>
            </p:nvSpPr>
            <p:spPr>
              <a:xfrm>
                <a:off y="1871" x="2207"/>
                <a:ext cy="288" cx="959"/>
              </a:xfrm>
              <a:prstGeom prst="rect">
                <a:avLst/>
              </a:prstGeom>
              <a:solidFill>
                <a:schemeClr val="lt1"/>
              </a:solidFill>
              <a:ln>
                <a:noFill/>
              </a:ln>
            </p:spPr>
            <p:txBody>
              <a:bodyPr bIns="45700" rIns="91425" lIns="91425" tIns="45700" anchor="ctr" anchorCtr="0">
                <a:noAutofit/>
              </a:bodyPr>
              <a:lstStyle/>
              <a:p/>
            </p:txBody>
          </p:sp>
          <p:sp>
            <p:nvSpPr>
              <p:cNvPr id="153" name="Shape 153"/>
              <p:cNvSpPr/>
              <p:nvPr/>
            </p:nvSpPr>
            <p:spPr>
              <a:xfrm>
                <a:off y="1823" x="0"/>
                <a:ext cy="383" cx="383"/>
              </a:xfrm>
              <a:prstGeom prst="rect">
                <a:avLst/>
              </a:prstGeom>
              <a:solidFill>
                <a:schemeClr val="lt1"/>
              </a:solidFill>
              <a:ln>
                <a:noFill/>
              </a:ln>
            </p:spPr>
            <p:txBody>
              <a:bodyPr bIns="45700" rIns="91425" lIns="91425" tIns="45700" anchor="ctr" anchorCtr="0">
                <a:noAutofit/>
              </a:bodyPr>
              <a:lstStyle/>
              <a:p/>
            </p:txBody>
          </p:sp>
          <p:sp>
            <p:nvSpPr>
              <p:cNvPr id="154" name="Shape 154"/>
              <p:cNvSpPr/>
              <p:nvPr/>
            </p:nvSpPr>
            <p:spPr>
              <a:xfrm>
                <a:off y="1920" x="2160"/>
                <a:ext cy="383" cx="239"/>
              </a:xfrm>
              <a:prstGeom prst="rect">
                <a:avLst/>
              </a:prstGeom>
              <a:solidFill>
                <a:schemeClr val="lt1"/>
              </a:solidFill>
              <a:ln>
                <a:noFill/>
              </a:ln>
            </p:spPr>
            <p:txBody>
              <a:bodyPr bIns="45700" rIns="91425" lIns="91425" tIns="45700" anchor="ctr" anchorCtr="0">
                <a:noAutofit/>
              </a:bodyPr>
              <a:lstStyle/>
              <a:p/>
            </p:txBody>
          </p:sp>
          <p:sp>
            <p:nvSpPr>
              <p:cNvPr id="155" name="Shape 155"/>
              <p:cNvSpPr/>
              <p:nvPr/>
            </p:nvSpPr>
            <p:spPr>
              <a:xfrm>
                <a:off y="1920" x="2831"/>
                <a:ext cy="383" cx="383"/>
              </a:xfrm>
              <a:prstGeom prst="rect">
                <a:avLst/>
              </a:prstGeom>
              <a:solidFill>
                <a:schemeClr val="lt1"/>
              </a:solidFill>
              <a:ln>
                <a:noFill/>
              </a:ln>
            </p:spPr>
            <p:txBody>
              <a:bodyPr bIns="45700" rIns="91425" lIns="91425" tIns="45700" anchor="ctr" anchorCtr="0">
                <a:noAutofit/>
              </a:bodyPr>
              <a:lstStyle/>
              <a:p/>
            </p:txBody>
          </p:sp>
          <p:sp>
            <p:nvSpPr>
              <p:cNvPr id="156" name="Shape 156"/>
              <p:cNvSpPr/>
              <p:nvPr/>
            </p:nvSpPr>
            <p:spPr>
              <a:xfrm>
                <a:off y="2160" x="2784"/>
                <a:ext cy="1439" cx="288"/>
              </a:xfrm>
              <a:prstGeom prst="rect">
                <a:avLst/>
              </a:prstGeom>
              <a:solidFill>
                <a:schemeClr val="lt1"/>
              </a:solidFill>
              <a:ln>
                <a:noFill/>
              </a:ln>
            </p:spPr>
            <p:txBody>
              <a:bodyPr bIns="45700" rIns="91425" lIns="91425" tIns="45700" anchor="ctr" anchorCtr="0">
                <a:noAutofit/>
              </a:bodyPr>
              <a:lstStyle/>
              <a:p/>
            </p:txBody>
          </p:sp>
        </p:grpSp>
        <p:sp>
          <p:nvSpPr>
            <p:cNvPr id="157" name="Shape 157"/>
            <p:cNvSpPr txBox="1"/>
            <p:nvPr/>
          </p:nvSpPr>
          <p:spPr>
            <a:xfrm>
              <a:off y="5410200" x="228600"/>
              <a:ext cy="646331" cx="8915400"/>
            </a:xfrm>
            <a:prstGeom prst="rect">
              <a:avLst/>
            </a:prstGeom>
            <a:solidFill>
              <a:schemeClr val="lt1"/>
            </a:solidFill>
            <a:ln>
              <a:noFill/>
            </a:ln>
          </p:spPr>
          <p:txBody>
            <a:bodyPr bIns="45700" rIns="91425" lIns="91425" tIns="45700" anchor="t" anchorCtr="0">
              <a:noAutofit/>
            </a:bodyPr>
            <a:lstStyle/>
            <a:p>
              <a:pPr algn="l" rtl="0" lvl="0" marR="0" indent="0" marL="0">
                <a:buSzPct val="25000"/>
                <a:buNone/>
              </a:pPr>
              <a:r>
                <a:rPr strike="noStrike" u="none" b="0" cap="none" baseline="0" sz="1800" lang="en-US" i="0">
                  <a:solidFill>
                    <a:schemeClr val="dk1"/>
                  </a:solidFill>
                  <a:latin typeface="Calibri"/>
                  <a:ea typeface="Calibri"/>
                  <a:cs typeface="Calibri"/>
                  <a:sym typeface="Calibri"/>
                </a:rPr>
                <a:t>Navy Blue		    Gray		      Black			Pale Blue		</a:t>
              </a:r>
            </a:p>
          </p:txBody>
        </p:sp>
      </p:grpSp>
      <p:pic>
        <p:nvPicPr>
          <p:cNvPr id="158" name="Shape 158"/>
          <p:cNvPicPr preferRelativeResize="0"/>
          <p:nvPr/>
        </p:nvPicPr>
        <p:blipFill>
          <a:blip r:embed="rId9"/>
          <a:stretch>
            <a:fillRect/>
          </a:stretch>
        </p:blipFill>
        <p:spPr>
          <a:xfrm>
            <a:off y="5148262" x="5105400"/>
            <a:ext cy="1314449" cx="3810000"/>
          </a:xfrm>
          <a:prstGeom prst="rect">
            <a:avLst/>
          </a:prstGeom>
        </p:spPr>
      </p:pic>
      <p:pic>
        <p:nvPicPr>
          <p:cNvPr id="159" name="Shape 159"/>
          <p:cNvPicPr preferRelativeResize="0"/>
          <p:nvPr/>
        </p:nvPicPr>
        <p:blipFill>
          <a:blip r:embed="rId10"/>
          <a:stretch>
            <a:fillRect/>
          </a:stretch>
        </p:blipFill>
        <p:spPr>
          <a:xfrm>
            <a:off y="5167312" x="381000"/>
            <a:ext cy="1309687" cx="4038599"/>
          </a:xfrm>
          <a:prstGeom prst="rect">
            <a:avLst/>
          </a:prstGeom>
        </p:spPr>
      </p:pic>
    </p:spTree>
  </p:cSld>
  <p:clrMapOvr>
    <a:masterClrMapping/>
  </p:clrMapOvr>
  <p:transition spd="slow">
    <p:cut/>
  </p:transition>
</p:sld>
</file>

<file path=ppt/slides/slide6.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64" name="Shape 164"/>
        <p:cNvGrpSpPr/>
        <p:nvPr/>
      </p:nvGrpSpPr>
      <p:grpSpPr>
        <a:xfrm>
          <a:off y="0" x="0"/>
          <a:ext cy="0" cx="0"/>
          <a:chOff y="0" x="0"/>
          <a:chExt cy="0" cx="0"/>
        </a:xfrm>
      </p:grpSpPr>
      <p:sp>
        <p:nvSpPr>
          <p:cNvPr id="165" name="Shape 165"/>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66" name="Shape 166"/>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67" name="Shape 167"/>
          <p:cNvPicPr preferRelativeResize="0"/>
          <p:nvPr/>
        </p:nvPicPr>
        <p:blipFill>
          <a:blip r:embed="rId3"/>
          <a:stretch>
            <a:fillRect/>
          </a:stretch>
        </p:blipFill>
        <p:spPr>
          <a:xfrm rot="10800000">
            <a:off y="0" x="0"/>
            <a:ext cy="6858000" cx="9144000"/>
          </a:xfrm>
          <a:prstGeom prst="rect">
            <a:avLst/>
          </a:prstGeom>
        </p:spPr>
      </p:pic>
      <p:grpSp>
        <p:nvGrpSpPr>
          <p:cNvPr id="168" name="Shape 168"/>
          <p:cNvGrpSpPr/>
          <p:nvPr/>
        </p:nvGrpSpPr>
        <p:grpSpPr>
          <a:xfrm>
            <a:off y="-41195" x="228599"/>
            <a:ext cy="1107996" cx="6400800"/>
            <a:chOff y="439689" x="767620"/>
            <a:chExt cy="765394" cx="7147513"/>
          </a:xfrm>
        </p:grpSpPr>
        <p:pic>
          <p:nvPicPr>
            <p:cNvPr id="169" name="Shape 169"/>
            <p:cNvPicPr preferRelativeResize="0"/>
            <p:nvPr/>
          </p:nvPicPr>
          <p:blipFill>
            <a:blip r:embed="rId4"/>
            <a:stretch>
              <a:fillRect/>
            </a:stretch>
          </p:blipFill>
          <p:spPr>
            <a:xfrm>
              <a:off y="597604" x="4352671"/>
              <a:ext cy="473745" cx="3562463"/>
            </a:xfrm>
            <a:prstGeom prst="rect">
              <a:avLst/>
            </a:prstGeom>
          </p:spPr>
        </p:pic>
        <p:sp>
          <p:nvSpPr>
            <p:cNvPr id="170" name="Shape 170"/>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71" name="Shape 171"/>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72" name="Shape 172"/>
          <p:cNvSpPr/>
          <p:nvPr/>
        </p:nvSpPr>
        <p:spPr>
          <a:xfrm>
            <a:off y="2967334" x="4479633"/>
            <a:ext cy="923329" cx="184730"/>
          </a:xfrm>
          <a:prstGeom prst="rect">
            <a:avLst/>
          </a:prstGeom>
          <a:noFill/>
          <a:ln>
            <a:noFill/>
          </a:ln>
        </p:spPr>
        <p:txBody>
          <a:bodyPr bIns="45700" rIns="91425" lIns="91425" tIns="45700" anchor="t" anchorCtr="0">
            <a:noAutofit/>
          </a:bodyPr>
          <a:lstStyle/>
          <a:p/>
        </p:txBody>
      </p:sp>
      <p:sp>
        <p:nvSpPr>
          <p:cNvPr id="173" name="Shape 173"/>
          <p:cNvSpPr/>
          <p:nvPr/>
        </p:nvSpPr>
        <p:spPr>
          <a:xfrm>
            <a:off y="2967334" x="4479633"/>
            <a:ext cy="923329" cx="184730"/>
          </a:xfrm>
          <a:prstGeom prst="rect">
            <a:avLst/>
          </a:prstGeom>
          <a:noFill/>
          <a:ln>
            <a:noFill/>
          </a:ln>
        </p:spPr>
        <p:txBody>
          <a:bodyPr bIns="45700" rIns="91425" lIns="91425" tIns="45700" anchor="t" anchorCtr="0">
            <a:noAutofit/>
          </a:bodyPr>
          <a:lstStyle/>
          <a:p/>
        </p:txBody>
      </p:sp>
      <p:sp>
        <p:nvSpPr>
          <p:cNvPr id="174" name="Shape 174"/>
          <p:cNvSpPr/>
          <p:nvPr/>
        </p:nvSpPr>
        <p:spPr>
          <a:xfrm>
            <a:off y="1447800" x="304800"/>
            <a:ext cy="3785651" cx="7738785"/>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8000" lang="en-US" i="0">
                <a:solidFill>
                  <a:srgbClr val="FFFFFF"/>
                </a:solidFill>
                <a:latin typeface="Calibri"/>
                <a:ea typeface="Calibri"/>
                <a:cs typeface="Calibri"/>
                <a:sym typeface="Calibri"/>
              </a:rPr>
              <a:t>Services </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and </a:t>
            </a:r>
          </a:p>
          <a:p>
            <a:pPr algn="ctr" rtl="0" lvl="0" marR="0" indent="0" marL="0">
              <a:buSzPct val="25000"/>
              <a:buNone/>
            </a:pPr>
            <a:r>
              <a:rPr strike="noStrike" u="none" b="1" cap="none" baseline="0" sz="8000" lang="en-US" i="0">
                <a:solidFill>
                  <a:srgbClr val="FFFFFF"/>
                </a:solidFill>
                <a:latin typeface="Calibri"/>
                <a:ea typeface="Calibri"/>
                <a:cs typeface="Calibri"/>
                <a:sym typeface="Calibri"/>
              </a:rPr>
              <a:t>Upcoming Events </a:t>
            </a:r>
          </a:p>
        </p:txBody>
      </p:sp>
    </p:spTree>
  </p:cSld>
  <p:clrMapOvr>
    <a:masterClrMapping/>
  </p:clrMapOvr>
  <p:transition spd="slow">
    <p:cut/>
  </p:transition>
</p:sld>
</file>

<file path=ppt/slides/slide7.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79" name="Shape 179"/>
        <p:cNvGrpSpPr/>
        <p:nvPr/>
      </p:nvGrpSpPr>
      <p:grpSpPr>
        <a:xfrm>
          <a:off y="0" x="0"/>
          <a:ext cy="0" cx="0"/>
          <a:chOff y="0" x="0"/>
          <a:chExt cy="0" cx="0"/>
        </a:xfrm>
      </p:grpSpPr>
      <p:sp>
        <p:nvSpPr>
          <p:cNvPr id="180" name="Shape 180"/>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81" name="Shape 181"/>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82" name="Shape 182"/>
          <p:cNvPicPr preferRelativeResize="0"/>
          <p:nvPr/>
        </p:nvPicPr>
        <p:blipFill>
          <a:blip r:embed="rId3"/>
          <a:stretch>
            <a:fillRect/>
          </a:stretch>
        </p:blipFill>
        <p:spPr>
          <a:xfrm rot="10800000">
            <a:off y="0" x="0"/>
            <a:ext cy="6858000" cx="9144000"/>
          </a:xfrm>
          <a:prstGeom prst="rect">
            <a:avLst/>
          </a:prstGeom>
        </p:spPr>
      </p:pic>
      <p:grpSp>
        <p:nvGrpSpPr>
          <p:cNvPr id="183" name="Shape 183"/>
          <p:cNvGrpSpPr/>
          <p:nvPr/>
        </p:nvGrpSpPr>
        <p:grpSpPr>
          <a:xfrm>
            <a:off y="-41195" x="228599"/>
            <a:ext cy="1107996" cx="6400800"/>
            <a:chOff y="439689" x="767620"/>
            <a:chExt cy="765394" cx="7147513"/>
          </a:xfrm>
        </p:grpSpPr>
        <p:pic>
          <p:nvPicPr>
            <p:cNvPr id="184" name="Shape 184"/>
            <p:cNvPicPr preferRelativeResize="0"/>
            <p:nvPr/>
          </p:nvPicPr>
          <p:blipFill>
            <a:blip r:embed="rId4"/>
            <a:stretch>
              <a:fillRect/>
            </a:stretch>
          </p:blipFill>
          <p:spPr>
            <a:xfrm>
              <a:off y="597604" x="4352671"/>
              <a:ext cy="473745" cx="3562463"/>
            </a:xfrm>
            <a:prstGeom prst="rect">
              <a:avLst/>
            </a:prstGeom>
          </p:spPr>
        </p:pic>
        <p:sp>
          <p:nvSpPr>
            <p:cNvPr id="185" name="Shape 185"/>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186" name="Shape 186"/>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187" name="Shape 187"/>
          <p:cNvSpPr txBox="1"/>
          <p:nvPr/>
        </p:nvSpPr>
        <p:spPr>
          <a:xfrm>
            <a:off y="1066800" x="914400"/>
            <a:ext cy="584774" cx="73913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Vietnamese Health Fairs </a:t>
            </a:r>
          </a:p>
        </p:txBody>
      </p:sp>
      <p:sp>
        <p:nvSpPr>
          <p:cNvPr id="188" name="Shape 188"/>
          <p:cNvSpPr txBox="1"/>
          <p:nvPr/>
        </p:nvSpPr>
        <p:spPr>
          <a:xfrm>
            <a:off y="1828800" x="304800"/>
            <a:ext cy="5281445" cx="6019799"/>
          </a:xfrm>
          <a:prstGeom prst="rect">
            <a:avLst/>
          </a:prstGeom>
          <a:noFill/>
          <a:ln>
            <a:noFill/>
          </a:ln>
        </p:spPr>
        <p:txBody>
          <a:bodyPr bIns="45700" rIns="91425" lIns="91425" tIns="45700" anchor="t" anchorCtr="0">
            <a:noAutofit/>
          </a:bodyPr>
          <a:lstStyle/>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VAMA Health Fair: Sunday 9/22/13 </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-9am – 1pm</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-Address is VAMAS, 2300 W Walnut St, Garland TX 75042 </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-4 volunteers needed  </a:t>
            </a:r>
          </a:p>
          <a:p>
            <a:r>
              <a:t/>
            </a:r>
          </a:p>
          <a:p>
            <a:r>
              <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VAMA Health Fair: Saturday 10/05/13</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-10am – 2pm </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-Address: Hong Kong Super Market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9780 Walnut St, Dallas, TX 75243</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-Working with Dallas Police Department</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-10 volunteers needed  </a:t>
            </a:r>
          </a:p>
          <a:p>
            <a:pPr algn="l" rtl="0" lvl="1" marR="0" indent="-349250" marL="742950">
              <a:lnSpc>
                <a:spcPct val="95000"/>
              </a:lnSpc>
              <a:buSzPct val="25000"/>
              <a:buNone/>
            </a:pPr>
            <a:r>
              <a:rPr strike="noStrike" u="none" b="0" cap="none" baseline="0" sz="2400" lang="en-US" i="0">
                <a:solidFill>
                  <a:schemeClr val="dk1"/>
                </a:solidFill>
                <a:latin typeface="Calibri"/>
                <a:ea typeface="Calibri"/>
                <a:cs typeface="Calibri"/>
                <a:sym typeface="Calibri"/>
              </a:rPr>
              <a:t>	-Carpooling*</a:t>
            </a:r>
          </a:p>
          <a:p>
            <a:r>
              <a:t/>
            </a:r>
          </a:p>
        </p:txBody>
      </p:sp>
    </p:spTree>
  </p:cSld>
  <p:clrMapOvr>
    <a:masterClrMapping/>
  </p:clrMapOvr>
  <p:transition spd="slow">
    <p:cut/>
  </p:transition>
</p:sld>
</file>

<file path=ppt/slides/slide8.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193" name="Shape 193"/>
        <p:cNvGrpSpPr/>
        <p:nvPr/>
      </p:nvGrpSpPr>
      <p:grpSpPr>
        <a:xfrm>
          <a:off y="0" x="0"/>
          <a:ext cy="0" cx="0"/>
          <a:chOff y="0" x="0"/>
          <a:chExt cy="0" cx="0"/>
        </a:xfrm>
      </p:grpSpPr>
      <p:sp>
        <p:nvSpPr>
          <p:cNvPr id="194" name="Shape 194"/>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195" name="Shape 195"/>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196" name="Shape 196"/>
          <p:cNvPicPr preferRelativeResize="0"/>
          <p:nvPr/>
        </p:nvPicPr>
        <p:blipFill>
          <a:blip r:embed="rId3"/>
          <a:stretch>
            <a:fillRect/>
          </a:stretch>
        </p:blipFill>
        <p:spPr>
          <a:xfrm rot="10800000">
            <a:off y="0" x="0"/>
            <a:ext cy="6858000" cx="9144000"/>
          </a:xfrm>
          <a:prstGeom prst="rect">
            <a:avLst/>
          </a:prstGeom>
        </p:spPr>
      </p:pic>
      <p:grpSp>
        <p:nvGrpSpPr>
          <p:cNvPr id="197" name="Shape 197"/>
          <p:cNvGrpSpPr/>
          <p:nvPr/>
        </p:nvGrpSpPr>
        <p:grpSpPr>
          <a:xfrm>
            <a:off y="-41195" x="228599"/>
            <a:ext cy="1107996" cx="6400800"/>
            <a:chOff y="439689" x="767620"/>
            <a:chExt cy="765394" cx="7147513"/>
          </a:xfrm>
        </p:grpSpPr>
        <p:pic>
          <p:nvPicPr>
            <p:cNvPr id="198" name="Shape 198"/>
            <p:cNvPicPr preferRelativeResize="0"/>
            <p:nvPr/>
          </p:nvPicPr>
          <p:blipFill>
            <a:blip r:embed="rId4"/>
            <a:stretch>
              <a:fillRect/>
            </a:stretch>
          </p:blipFill>
          <p:spPr>
            <a:xfrm>
              <a:off y="597604" x="4352671"/>
              <a:ext cy="473745" cx="3562463"/>
            </a:xfrm>
            <a:prstGeom prst="rect">
              <a:avLst/>
            </a:prstGeom>
          </p:spPr>
        </p:pic>
        <p:sp>
          <p:nvSpPr>
            <p:cNvPr id="199" name="Shape 199"/>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00" name="Shape 200"/>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01" name="Shape 201"/>
          <p:cNvSpPr txBox="1"/>
          <p:nvPr/>
        </p:nvSpPr>
        <p:spPr>
          <a:xfrm>
            <a:off y="1143000" x="533400"/>
            <a:ext cy="4401204" cx="73913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      National Kidney Foundation </a:t>
            </a:r>
          </a:p>
          <a:p>
            <a:r>
              <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Cornerstone Health Fair: Saturday 09/21/131</a:t>
            </a:r>
          </a:p>
          <a:p>
            <a:pPr algn="l" rtl="0" lvl="1" marR="0" indent="0" marL="457200">
              <a:buSzPct val="25000"/>
              <a:buNone/>
            </a:pPr>
            <a:r>
              <a:rPr strike="noStrike" u="none" b="0" cap="none" baseline="0" sz="2400" lang="en-US" i="0">
                <a:solidFill>
                  <a:schemeClr val="dk1"/>
                </a:solidFill>
                <a:latin typeface="Calibri"/>
                <a:ea typeface="Calibri"/>
                <a:cs typeface="Calibri"/>
                <a:sym typeface="Calibri"/>
              </a:rPr>
              <a:t>-9:30am – 2:00pm</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-Address: Cornerstone Baptist Church, 1819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Martin Luther King Jr. Blvd, Dallas, Texas 75215 </a:t>
            </a:r>
          </a:p>
          <a:p>
            <a:pPr algn="l" rtl="0" lvl="1" marR="0" indent="0" marL="457200">
              <a:buSzPct val="25000"/>
              <a:buNone/>
            </a:pPr>
            <a:r>
              <a:rPr strike="noStrike" u="none" b="0" cap="none" baseline="0" sz="2400" lang="en-US" i="0">
                <a:solidFill>
                  <a:schemeClr val="dk1"/>
                </a:solidFill>
                <a:latin typeface="Calibri"/>
                <a:ea typeface="Calibri"/>
                <a:cs typeface="Calibri"/>
                <a:sym typeface="Calibri"/>
              </a:rPr>
              <a:t>-10 volunteers needed.</a:t>
            </a:r>
          </a:p>
          <a:p>
            <a:pPr algn="l" rtl="0" lvl="1" marR="0" indent="0" marL="457200">
              <a:buSzPct val="25000"/>
              <a:buNone/>
            </a:pPr>
            <a:r>
              <a:rPr strike="noStrike" u="none" b="0" cap="none" baseline="0" sz="2400" lang="en-US" i="0">
                <a:solidFill>
                  <a:schemeClr val="dk1"/>
                </a:solidFill>
                <a:latin typeface="Calibri"/>
                <a:ea typeface="Calibri"/>
                <a:cs typeface="Calibri"/>
                <a:sym typeface="Calibri"/>
              </a:rPr>
              <a:t>-Responsibilities: Registration, blood pressure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checks and BMI Checks. </a:t>
            </a:r>
            <a:br>
              <a:rPr strike="noStrike" u="none" b="0" cap="none" baseline="0" sz="2400" lang="en-US" i="0">
                <a:solidFill>
                  <a:schemeClr val="dk1"/>
                </a:solidFill>
                <a:latin typeface="Calibri"/>
                <a:ea typeface="Calibri"/>
                <a:cs typeface="Calibri"/>
                <a:sym typeface="Calibri"/>
              </a:rPr>
            </a:br>
            <a:r>
              <a:rPr strike="noStrike" u="none" b="0" cap="none" baseline="0" sz="2400" lang="en-US" i="0">
                <a:solidFill>
                  <a:schemeClr val="dk1"/>
                </a:solidFill>
                <a:latin typeface="Calibri"/>
                <a:ea typeface="Calibri"/>
                <a:cs typeface="Calibri"/>
                <a:sym typeface="Calibri"/>
              </a:rPr>
              <a:t>-Attire can be scrubs, but jeans are fine. </a:t>
            </a:r>
          </a:p>
          <a:p>
            <a:pPr algn="l" rtl="0" lvl="1" marR="0" indent="0" marL="457200">
              <a:buSzPct val="25000"/>
              <a:buNone/>
            </a:pPr>
            <a:r>
              <a:rPr strike="noStrike" u="none" b="0" cap="none" baseline="0" sz="2400" lang="en-US" i="0">
                <a:solidFill>
                  <a:schemeClr val="dk1"/>
                </a:solidFill>
                <a:latin typeface="Calibri"/>
                <a:ea typeface="Calibri"/>
                <a:cs typeface="Calibri"/>
                <a:sym typeface="Calibri"/>
              </a:rPr>
              <a:t>-Provide t-shirts for the volunteers.</a:t>
            </a:r>
          </a:p>
        </p:txBody>
      </p:sp>
    </p:spTree>
  </p:cSld>
  <p:clrMapOvr>
    <a:masterClrMapping/>
  </p:clrMapOvr>
  <p:transition spd="slow">
    <p:cut/>
  </p:transition>
</p:sld>
</file>

<file path=ppt/slides/slide9.xml><?xml version="1.0" encoding="utf-8"?>
<p:sld xmlns:a="http://schemas.openxmlformats.org/drawingml/2006/main" xmlns:r="http://schemas.openxmlformats.org/officeDocument/2006/relationships" xmlns:mc="http://schemas.openxmlformats.org/markup-compatibility/2006" xmlns:mv="urn:schemas-microsoft-com:mac:vml" xmlns:p="http://schemas.openxmlformats.org/presentationml/2006/main" xmlns:c="http://schemas.openxmlformats.org/drawingml/2006/chart" xmlns:dgm="http://schemas.openxmlformats.org/drawingml/2006/diagram" xmlns:o="urn:schemas-microsoft-com:office:office" xmlns:v="urn:schemas-microsoft-com:vml" xmlns:pvml="urn:schemas-microsoft-com:office:powerpoint" xmlns:com="http://schemas.openxmlformats.org/drawingml/2006/compatibility" xmlns:p14="http://schemas.microsoft.com/office/powerpoint/2010/main">
  <p:cSld>
    <p:spTree>
      <p:nvGrpSpPr>
        <p:cNvPr id="206" name="Shape 206"/>
        <p:cNvGrpSpPr/>
        <p:nvPr/>
      </p:nvGrpSpPr>
      <p:grpSpPr>
        <a:xfrm>
          <a:off y="0" x="0"/>
          <a:ext cy="0" cx="0"/>
          <a:chOff y="0" x="0"/>
          <a:chExt cy="0" cx="0"/>
        </a:xfrm>
      </p:grpSpPr>
      <p:sp>
        <p:nvSpPr>
          <p:cNvPr id="207" name="Shape 207"/>
          <p:cNvSpPr txBox="1"/>
          <p:nvPr>
            <p:ph type="title"/>
          </p:nvPr>
        </p:nvSpPr>
        <p:spPr>
          <a:xfrm>
            <a:off y="274637" x="457200"/>
            <a:ext cy="1143000" cx="8229600"/>
          </a:xfrm>
          <a:prstGeom prst="rect">
            <a:avLst/>
          </a:prstGeom>
          <a:noFill/>
          <a:ln>
            <a:noFill/>
          </a:ln>
        </p:spPr>
        <p:txBody>
          <a:bodyPr bIns="45700" rIns="91425" lIns="91425" tIns="45700" anchor="ctr" anchorCtr="0">
            <a:noAutofit/>
          </a:bodyPr>
          <a:lstStyle/>
          <a:p/>
        </p:txBody>
      </p:sp>
      <p:sp>
        <p:nvSpPr>
          <p:cNvPr id="208" name="Shape 208"/>
          <p:cNvSpPr txBox="1"/>
          <p:nvPr>
            <p:ph idx="1" type="body"/>
          </p:nvPr>
        </p:nvSpPr>
        <p:spPr>
          <a:xfrm>
            <a:off y="1600200" x="457200"/>
            <a:ext cy="4525963" cx="8229600"/>
          </a:xfrm>
          <a:prstGeom prst="rect">
            <a:avLst/>
          </a:prstGeom>
          <a:noFill/>
          <a:ln>
            <a:noFill/>
          </a:ln>
        </p:spPr>
        <p:txBody>
          <a:bodyPr bIns="45700" rIns="91425" lIns="91425" tIns="45700" anchor="t" anchorCtr="0">
            <a:noAutofit/>
          </a:bodyPr>
          <a:lstStyle/>
          <a:p/>
        </p:txBody>
      </p:sp>
      <p:pic>
        <p:nvPicPr>
          <p:cNvPr id="209" name="Shape 209"/>
          <p:cNvPicPr preferRelativeResize="0"/>
          <p:nvPr/>
        </p:nvPicPr>
        <p:blipFill>
          <a:blip r:embed="rId3"/>
          <a:stretch>
            <a:fillRect/>
          </a:stretch>
        </p:blipFill>
        <p:spPr>
          <a:xfrm rot="10800000">
            <a:off y="0" x="0"/>
            <a:ext cy="6858000" cx="9144000"/>
          </a:xfrm>
          <a:prstGeom prst="rect">
            <a:avLst/>
          </a:prstGeom>
        </p:spPr>
      </p:pic>
      <p:grpSp>
        <p:nvGrpSpPr>
          <p:cNvPr id="210" name="Shape 210"/>
          <p:cNvGrpSpPr/>
          <p:nvPr/>
        </p:nvGrpSpPr>
        <p:grpSpPr>
          <a:xfrm>
            <a:off y="-41195" x="228599"/>
            <a:ext cy="1107996" cx="6400800"/>
            <a:chOff y="439689" x="767620"/>
            <a:chExt cy="765394" cx="7147513"/>
          </a:xfrm>
        </p:grpSpPr>
        <p:pic>
          <p:nvPicPr>
            <p:cNvPr id="211" name="Shape 211"/>
            <p:cNvPicPr preferRelativeResize="0"/>
            <p:nvPr/>
          </p:nvPicPr>
          <p:blipFill>
            <a:blip r:embed="rId4"/>
            <a:stretch>
              <a:fillRect/>
            </a:stretch>
          </p:blipFill>
          <p:spPr>
            <a:xfrm>
              <a:off y="597604" x="4352671"/>
              <a:ext cy="473745" cx="3562463"/>
            </a:xfrm>
            <a:prstGeom prst="rect">
              <a:avLst/>
            </a:prstGeom>
          </p:spPr>
        </p:pic>
        <p:sp>
          <p:nvSpPr>
            <p:cNvPr id="212" name="Shape 212"/>
            <p:cNvSpPr/>
            <p:nvPr/>
          </p:nvSpPr>
          <p:spPr>
            <a:xfrm>
              <a:off y="439689" x="767620"/>
              <a:ext cy="765394" cx="3515933"/>
            </a:xfrm>
            <a:prstGeom prst="rect">
              <a:avLst/>
            </a:prstGeom>
            <a:noFill/>
            <a:ln>
              <a:noFill/>
            </a:ln>
          </p:spPr>
          <p:txBody>
            <a:bodyPr bIns="45700" rIns="91425" lIns="91425" tIns="45700" anchor="t" anchorCtr="0">
              <a:noAutofit/>
            </a:bodyPr>
            <a:lstStyle/>
            <a:p>
              <a:pPr algn="ctr" rtl="0" lvl="0" marR="0" indent="0" marL="0">
                <a:buSzPct val="25000"/>
                <a:buNone/>
              </a:pPr>
              <a:r>
                <a:rPr strike="noStrike" u="none" b="1" cap="none" baseline="0" sz="6600" lang="en-US" i="0">
                  <a:solidFill>
                    <a:srgbClr val="DF322D"/>
                  </a:solidFill>
                  <a:latin typeface="Calibri"/>
                  <a:ea typeface="Calibri"/>
                  <a:cs typeface="Calibri"/>
                  <a:sym typeface="Calibri"/>
                </a:rPr>
                <a:t>Molding</a:t>
              </a:r>
            </a:p>
          </p:txBody>
        </p:sp>
      </p:grpSp>
      <p:sp>
        <p:nvSpPr>
          <p:cNvPr id="213" name="Shape 213"/>
          <p:cNvSpPr txBox="1"/>
          <p:nvPr/>
        </p:nvSpPr>
        <p:spPr>
          <a:xfrm>
            <a:off y="4724400" x="5257800"/>
            <a:ext cy="369332" cx="184730"/>
          </a:xfrm>
          <a:prstGeom prst="rect">
            <a:avLst/>
          </a:prstGeom>
          <a:noFill/>
          <a:ln>
            <a:noFill/>
          </a:ln>
        </p:spPr>
        <p:txBody>
          <a:bodyPr bIns="45700" rIns="91425" lIns="91425" tIns="45700" anchor="t" anchorCtr="0">
            <a:noAutofit/>
          </a:bodyPr>
          <a:lstStyle/>
          <a:p/>
        </p:txBody>
      </p:sp>
      <p:sp>
        <p:nvSpPr>
          <p:cNvPr id="214" name="Shape 214"/>
          <p:cNvSpPr txBox="1"/>
          <p:nvPr/>
        </p:nvSpPr>
        <p:spPr>
          <a:xfrm>
            <a:off y="1066800" x="914400"/>
            <a:ext cy="584774" cx="7391399"/>
          </a:xfrm>
          <a:prstGeom prst="rect">
            <a:avLst/>
          </a:prstGeom>
          <a:noFill/>
          <a:ln>
            <a:noFill/>
          </a:ln>
        </p:spPr>
        <p:txBody>
          <a:bodyPr bIns="45700" rIns="91425" lIns="91425" tIns="45700" anchor="t" anchorCtr="0">
            <a:noAutofit/>
          </a:bodyPr>
          <a:lstStyle/>
          <a:p>
            <a:pPr algn="l" rtl="0" lvl="0" marR="0" indent="0" marL="0">
              <a:buSzPct val="25000"/>
              <a:buNone/>
            </a:pPr>
            <a:r>
              <a:rPr strike="noStrike" u="none" b="1" cap="none" baseline="0" sz="3200" lang="en-US" i="0">
                <a:solidFill>
                  <a:schemeClr val="dk1"/>
                </a:solidFill>
                <a:latin typeface="Calibri"/>
                <a:ea typeface="Calibri"/>
                <a:cs typeface="Calibri"/>
                <a:sym typeface="Calibri"/>
              </a:rPr>
              <a:t>UTSW Pre-Medical Conference </a:t>
            </a:r>
          </a:p>
        </p:txBody>
      </p:sp>
      <p:pic>
        <p:nvPicPr>
          <p:cNvPr id="215" name="Shape 215"/>
          <p:cNvPicPr preferRelativeResize="0"/>
          <p:nvPr/>
        </p:nvPicPr>
        <p:blipFill>
          <a:blip r:embed="rId5"/>
          <a:stretch>
            <a:fillRect/>
          </a:stretch>
        </p:blipFill>
        <p:spPr>
          <a:xfrm>
            <a:off y="3276600" x="0"/>
            <a:ext cy="3581399" cx="6096000"/>
          </a:xfrm>
          <a:prstGeom prst="rect">
            <a:avLst/>
          </a:prstGeom>
        </p:spPr>
      </p:pic>
      <p:sp>
        <p:nvSpPr>
          <p:cNvPr id="216" name="Shape 216"/>
          <p:cNvSpPr txBox="1"/>
          <p:nvPr/>
        </p:nvSpPr>
        <p:spPr>
          <a:xfrm>
            <a:off y="2209800" x="685800"/>
            <a:ext cy="369332" cx="2438399"/>
          </a:xfrm>
          <a:prstGeom prst="rect">
            <a:avLst/>
          </a:prstGeom>
          <a:noFill/>
          <a:ln>
            <a:noFill/>
          </a:ln>
        </p:spPr>
        <p:txBody>
          <a:bodyPr bIns="45700" rIns="91425" lIns="91425" tIns="45700" anchor="t" anchorCtr="0">
            <a:noAutofit/>
          </a:bodyPr>
          <a:lstStyle/>
          <a:p/>
        </p:txBody>
      </p:sp>
      <p:sp>
        <p:nvSpPr>
          <p:cNvPr id="217" name="Shape 217"/>
          <p:cNvSpPr txBox="1"/>
          <p:nvPr/>
        </p:nvSpPr>
        <p:spPr>
          <a:xfrm>
            <a:off y="1676400" x="609600"/>
            <a:ext cy="3724095" cx="7543800"/>
          </a:xfrm>
          <a:prstGeom prst="rect">
            <a:avLst/>
          </a:prstGeom>
          <a:noFill/>
          <a:ln>
            <a:noFill/>
          </a:ln>
        </p:spPr>
        <p:txBody>
          <a:bodyPr bIns="45700" rIns="91425" lIns="91425" tIns="45700" anchor="t" anchorCtr="0">
            <a:noAutofit/>
          </a:bodyPr>
          <a:lstStyle/>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Saturday November 16, 2013 from 8:00am-3:30pm</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 A “must” attend conference, especially for freshman and</a:t>
            </a:r>
          </a:p>
          <a:p>
            <a:pPr algn="l" rtl="0" lvl="0" marR="0" indent="0" marL="0">
              <a:buSzPct val="25000"/>
              <a:buNone/>
            </a:pPr>
            <a:r>
              <a:rPr strike="noStrike" u="none" b="0" cap="none" baseline="0" sz="2400" lang="en-US" i="0">
                <a:solidFill>
                  <a:schemeClr val="dk1"/>
                </a:solidFill>
                <a:latin typeface="Calibri"/>
                <a:ea typeface="Calibri"/>
                <a:cs typeface="Calibri"/>
                <a:sym typeface="Calibri"/>
              </a:rPr>
              <a:t>sophomores.</a:t>
            </a:r>
          </a:p>
          <a:p>
            <a:pPr algn="l" rtl="0" lvl="0" marR="0" indent="0" marL="0">
              <a:buClr>
                <a:schemeClr val="dk1"/>
              </a:buClr>
              <a:buSzPct val="100694"/>
              <a:buFont typeface="Arial"/>
              <a:buChar char="•"/>
            </a:pPr>
            <a:r>
              <a:rPr strike="noStrike" u="none" b="0" cap="none" baseline="0" sz="2400" lang="en-US" i="0">
                <a:solidFill>
                  <a:schemeClr val="dk1"/>
                </a:solidFill>
                <a:latin typeface="Calibri"/>
                <a:ea typeface="Calibri"/>
                <a:cs typeface="Calibri"/>
                <a:sym typeface="Calibri"/>
              </a:rPr>
              <a:t>Great experience, meet doctors and medical students  </a:t>
            </a:r>
          </a:p>
          <a:p>
            <a:r>
              <a:t/>
            </a:r>
          </a:p>
          <a:p>
            <a:r>
              <a:t/>
            </a:r>
          </a:p>
          <a:p>
            <a:r>
              <a:t/>
            </a:r>
          </a:p>
          <a:p>
            <a:r>
              <a:t/>
            </a:r>
          </a:p>
          <a:p>
            <a:r>
              <a:t/>
            </a:r>
          </a:p>
          <a:p>
            <a:r>
              <a:t/>
            </a:r>
          </a:p>
          <a:p>
            <a:r>
              <a:t/>
            </a:r>
          </a:p>
        </p:txBody>
      </p:sp>
    </p:spTree>
  </p:cSld>
  <p:clrMapOvr>
    <a:masterClrMapping/>
  </p:clrMapOvr>
  <p:transition spd="slow">
    <p:cut/>
  </p:transition>
</p:sld>
</file>

<file path=ppt/theme/theme1.xml><?xml version="1.0" encoding="utf-8"?>
<a:theme xmlns:a="http://schemas.openxmlformats.org/drawingml/2006/main" xmlns:r="http://schemas.openxmlformats.org/officeDocument/2006/relationships" name="Office Theme">
  <a:themeElements>
    <a:clrScheme name="Office">
      <a:dk1>
        <a:srgbClr val="000000"/>
      </a:dk1>
      <a:lt1>
        <a:srgbClr val="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2.xml><?xml version="1.0" encoding="utf-8"?>
<a:theme xmlns:a="http://schemas.openxmlformats.org/drawingml/2006/main" xmlns:r="http://schemas.openxmlformats.org/officeDocument/2006/relationships"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theme>
</file>

<file path=ppt/theme/theme3.xml><?xml version="1.0" encoding="utf-8"?>
<a:theme xmlns:a="http://schemas.openxmlformats.org/drawingml/2006/main" xmlns:r="http://schemas.openxmlformats.org/officeDocument/2006/relationships"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Arial"/>
        <a:ea typeface=""/>
        <a:cs typeface=""/>
        <a:font typeface="ＭＳ Ｐゴシック" script="Jpan"/>
        <a:font typeface="맑은 고딕" script="Hang"/>
        <a:font typeface="宋体" script="Hans"/>
        <a:font typeface="新細明體" script="Hant"/>
        <a:font typeface="Times New Roman" script="Arab"/>
        <a:font typeface="Times New Roman" script="Hebr"/>
        <a:font typeface="Angsana New" script="Thai"/>
        <a:font typeface="Nyala" script="Ethi"/>
        <a:font typeface="Vrinda" script="Beng"/>
        <a:font typeface="Shruti" script="Gujr"/>
        <a:font typeface="MoolBoran"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Times New Roman" script="Viet"/>
        <a:font typeface="Microsoft Uighur" script="Uigh"/>
      </a:majorFont>
      <a:minorFont>
        <a:latin typeface="Arial"/>
        <a:ea typeface=""/>
        <a:cs typeface=""/>
        <a:font typeface="ＭＳ Ｐゴシック" script="Jpan"/>
        <a:font typeface="맑은 고딕" script="Hang"/>
        <a:font typeface="宋体" script="Hans"/>
        <a:font typeface="新細明體" script="Hant"/>
        <a:font typeface="Arial" script="Arab"/>
        <a:font typeface="Arial" script="Hebr"/>
        <a:font typeface="Cordia New" script="Thai"/>
        <a:font typeface="Nyala" script="Ethi"/>
        <a:font typeface="Vrinda" script="Beng"/>
        <a:font typeface="Shruti" script="Gujr"/>
        <a:font typeface="DaunPenh" script="Khmr"/>
        <a:font typeface="Tunga" script="Knda"/>
        <a:font typeface="Raavi" script="Guru"/>
        <a:font typeface="Euphemia" script="Cans"/>
        <a:font typeface="Plantagenet Cherokee" script="Cher"/>
        <a:font typeface="Microsoft Yi Baiti" script="Yiii"/>
        <a:font typeface="Microsoft Himalaya" script="Tibt"/>
        <a:font typeface="MV Boli" script="Thaa"/>
        <a:font typeface="Mangal" script="Deva"/>
        <a:font typeface="Gautami" script="Telu"/>
        <a:font typeface="Latha" script="Taml"/>
        <a:font typeface="Estrangelo Edessa" script="Syrc"/>
        <a:font typeface="Kalinga" script="Orya"/>
        <a:font typeface="Kartika" script="Mlym"/>
        <a:font typeface="DokChampa" script="Laoo"/>
        <a:font typeface="Iskoola Pota" script="Sinh"/>
        <a:font typeface="Mongolian Baiti" script="Mong"/>
        <a:font typeface="Arial" script="Viet"/>
        <a:font typeface="Microsoft Uighur" script="Uigh"/>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algn="ctr" cap="flat" cmpd="sng">
          <a:solidFill>
            <a:schemeClr val="phClr">
              <a:shade val="95000"/>
              <a:satMod val="105000"/>
            </a:schemeClr>
          </a:solidFill>
          <a:prstDash val="solid"/>
        </a:ln>
        <a:ln w="25400" algn="ctr" cap="flat" cmpd="sng">
          <a:solidFill>
            <a:schemeClr val="phClr"/>
          </a:solidFill>
          <a:prstDash val="solid"/>
        </a:ln>
        <a:ln w="38100" algn="ctr" cap="flat" cmpd="sng">
          <a:solidFill>
            <a:schemeClr val="phClr"/>
          </a:solidFill>
          <a:prstDash val="solid"/>
        </a:ln>
      </a:lnStyleLst>
      <a:effectStyleLst>
        <a:effectStyle>
          <a:effectLst>
            <a:outerShdw rotWithShape="0" dir="5400000" blurRad="40000" dist="20000">
              <a:srgbClr val="000000">
                <a:alpha val="38000"/>
              </a:srgbClr>
            </a:outerShdw>
          </a:effectLst>
        </a:effectStyle>
        <a:effectStyle>
          <a:effectLst>
            <a:outerShdw rotWithShape="0" dir="5400000" blurRad="40000" dist="23000">
              <a:srgbClr val="000000">
                <a:alpha val="35000"/>
              </a:srgbClr>
            </a:outerShdw>
          </a:effectLst>
        </a:effectStyle>
        <a:effectStyle>
          <a:effectLst>
            <a:outerShdw rotWithShape="0" dir="5400000" blurRad="40000" dist="23000">
              <a:srgbClr val="000000">
                <a:alpha val="35000"/>
              </a:srgbClr>
            </a:outerShdw>
          </a:effectLst>
          <a:scene3d>
            <a:camera prst="orthographicFront">
              <a:rot rev="0" lon="0" lat="0"/>
            </a:camera>
            <a:lightRig dir="t" rig="threePt">
              <a:rot rev="1200000" lon="0" lat="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t="-80000" b="180000" r="50000" l="50000"/>
          </a:path>
        </a:gradFill>
        <a:gradFill rotWithShape="1">
          <a:gsLst>
            <a:gs pos="0">
              <a:schemeClr val="phClr">
                <a:tint val="80000"/>
                <a:satMod val="300000"/>
              </a:schemeClr>
            </a:gs>
            <a:gs pos="100000">
              <a:schemeClr val="phClr">
                <a:shade val="30000"/>
                <a:satMod val="200000"/>
              </a:schemeClr>
            </a:gs>
          </a:gsLst>
          <a:path path="circle">
            <a:fillToRect t="50000" b="50000" r="50000" l="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