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7" r:id="rId6"/>
    <p:sldId id="261" r:id="rId7"/>
    <p:sldId id="262" r:id="rId8"/>
    <p:sldId id="263" r:id="rId9"/>
    <p:sldId id="279" r:id="rId10"/>
    <p:sldId id="264" r:id="rId11"/>
    <p:sldId id="281" r:id="rId12"/>
    <p:sldId id="273" r:id="rId13"/>
    <p:sldId id="277" r:id="rId14"/>
    <p:sldId id="274" r:id="rId15"/>
    <p:sldId id="275" r:id="rId16"/>
    <p:sldId id="270" r:id="rId17"/>
    <p:sldId id="280" r:id="rId18"/>
    <p:sldId id="276" r:id="rId19"/>
    <p:sldId id="26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33" autoAdjust="0"/>
  </p:normalViewPr>
  <p:slideViewPr>
    <p:cSldViewPr>
      <p:cViewPr varScale="1">
        <p:scale>
          <a:sx n="70" d="100"/>
          <a:sy n="70" d="100"/>
        </p:scale>
        <p:origin x="-115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5AAD6F-0FE4-4A9F-BEBF-01C8C5615CDD}" type="datetimeFigureOut">
              <a:rPr lang="en-US" smtClean="0"/>
              <a:pPr/>
              <a:t>10/2/2013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A5DFE3-8F26-457B-B2E7-880E7F554BA6}" type="slidenum">
              <a:rPr lang="en-US" smtClean="0"/>
              <a:pPr/>
              <a:t>‹#›</a:t>
            </a:fld>
            <a:endParaRPr lang="en-US"/>
          </a:p>
        </p:txBody>
      </p:sp>
    </p:spTree>
    <p:extLst>
      <p:ext uri="{BB962C8B-B14F-4D97-AF65-F5344CB8AC3E}">
        <p14:creationId xmlns="" xmlns:p14="http://schemas.microsoft.com/office/powerpoint/2010/main" val="2493704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91D628-3B7A-48B7-ABBC-5E12E66B973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DFE3-8F26-457B-B2E7-880E7F554BA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DFE3-8F26-457B-B2E7-880E7F554BA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DFE3-8F26-457B-B2E7-880E7F554BA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baseline="0" dirty="0" smtClean="0"/>
              <a:t>People with lungs permanently damaged, such as by chronic obstructive pulmonary disease, cystic fibrosis, pulmonary hypertension</a:t>
            </a:r>
          </a:p>
          <a:p>
            <a:pPr marL="171450" indent="-171450">
              <a:buFontTx/>
              <a:buChar char="-"/>
            </a:pPr>
            <a:r>
              <a:rPr lang="en-US" baseline="0" dirty="0" smtClean="0"/>
              <a:t>In the US, more than 1,800 lung transplants out of a pool of 100,000 potential candidates are expected to be completed annually</a:t>
            </a:r>
          </a:p>
          <a:p>
            <a:pPr marL="171450" indent="-171450">
              <a:buFontTx/>
              <a:buChar char="-"/>
            </a:pPr>
            <a:r>
              <a:rPr lang="en-US" baseline="0" dirty="0" smtClean="0"/>
              <a:t>Lungs are harvested from only 15% of donors because of complications before/after donor deaths such as pneumonia, thoracic trauma, lung injury to due ventilator, pulmonary edema</a:t>
            </a:r>
          </a:p>
          <a:p>
            <a:pPr marL="171450" indent="-171450">
              <a:buFontTx/>
              <a:buChar char="-"/>
            </a:pPr>
            <a:endParaRPr lang="en-US" baseline="0" dirty="0" smtClean="0"/>
          </a:p>
          <a:p>
            <a:pPr marL="0" indent="0">
              <a:buFontTx/>
              <a:buNone/>
            </a:pPr>
            <a:r>
              <a:rPr lang="en-US" baseline="0" dirty="0" smtClean="0"/>
              <a:t>What is the process?</a:t>
            </a:r>
          </a:p>
          <a:p>
            <a:pPr marL="171450" indent="-171450">
              <a:buFontTx/>
              <a:buChar char="-"/>
            </a:pPr>
            <a:r>
              <a:rPr lang="en-US" baseline="0" dirty="0" smtClean="0"/>
              <a:t>Damaged lungs are removed from a donor and placed in a bubble-</a:t>
            </a:r>
            <a:r>
              <a:rPr lang="en-US" baseline="0" dirty="0" err="1" smtClean="0"/>
              <a:t>ish</a:t>
            </a:r>
            <a:r>
              <a:rPr lang="en-US" baseline="0" dirty="0" smtClean="0"/>
              <a:t> transparent chamber, connected to a cardiopulmonary pump and ventilator</a:t>
            </a:r>
          </a:p>
          <a:p>
            <a:pPr marL="171450" indent="-171450">
              <a:buFontTx/>
              <a:buChar char="-"/>
            </a:pPr>
            <a:r>
              <a:rPr lang="en-US" baseline="0" dirty="0" smtClean="0"/>
              <a:t>Lungs are repaired and assessed over 4 to 6 hours</a:t>
            </a:r>
          </a:p>
          <a:p>
            <a:pPr marL="171450" indent="-171450">
              <a:buFontTx/>
              <a:buChar char="-"/>
            </a:pPr>
            <a:r>
              <a:rPr lang="en-US" baseline="0" dirty="0" smtClean="0"/>
              <a:t>Special fluids and nutrients are forced through the blood vessels to </a:t>
            </a:r>
            <a:r>
              <a:rPr lang="en-US" baseline="0" dirty="0" err="1" smtClean="0"/>
              <a:t>renourish</a:t>
            </a:r>
            <a:r>
              <a:rPr lang="en-US" baseline="0" dirty="0" smtClean="0"/>
              <a:t> the lungs, as well as oxygen; sometimes they are medicated to clear infections</a:t>
            </a:r>
          </a:p>
          <a:p>
            <a:pPr marL="171450" indent="-171450">
              <a:buFontTx/>
              <a:buChar char="-"/>
            </a:pPr>
            <a:r>
              <a:rPr lang="en-US" baseline="0" dirty="0" smtClean="0"/>
              <a:t>When lungs are cleaned and suitable, ready for immediate transplantation</a:t>
            </a:r>
          </a:p>
          <a:p>
            <a:pPr marL="0" indent="0">
              <a:buFontTx/>
              <a:buNone/>
            </a:pPr>
            <a:endParaRPr lang="en-US" baseline="0" dirty="0" smtClean="0"/>
          </a:p>
          <a:p>
            <a:pPr marL="0" indent="0">
              <a:buFontTx/>
              <a:buNone/>
            </a:pPr>
            <a:r>
              <a:rPr lang="en-US" baseline="0" dirty="0" smtClean="0"/>
              <a:t>What is happening now?</a:t>
            </a:r>
          </a:p>
          <a:p>
            <a:pPr marL="0" indent="0">
              <a:buFontTx/>
              <a:buNone/>
            </a:pPr>
            <a:r>
              <a:rPr lang="en-US" baseline="0" dirty="0" smtClean="0"/>
              <a:t>- Undergoing major multicenter clinical trial in the US</a:t>
            </a:r>
          </a:p>
          <a:p>
            <a:pPr marL="171450" indent="-171450">
              <a:buFontTx/>
              <a:buNone/>
            </a:pPr>
            <a:endParaRPr lang="en-US" dirty="0" smtClean="0"/>
          </a:p>
        </p:txBody>
      </p:sp>
      <p:sp>
        <p:nvSpPr>
          <p:cNvPr id="4" name="Slide Number Placeholder 3"/>
          <p:cNvSpPr>
            <a:spLocks noGrp="1"/>
          </p:cNvSpPr>
          <p:nvPr>
            <p:ph type="sldNum" sz="quarter" idx="10"/>
          </p:nvPr>
        </p:nvSpPr>
        <p:spPr/>
        <p:txBody>
          <a:bodyPr/>
          <a:lstStyle/>
          <a:p>
            <a:fld id="{F6A5DFE3-8F26-457B-B2E7-880E7F554BA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DFE3-8F26-457B-B2E7-880E7F554BA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DFE3-8F26-457B-B2E7-880E7F554BA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F6A5DFE3-8F26-457B-B2E7-880E7F554BA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F6A5DFE3-8F26-457B-B2E7-880E7F554BA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DFE3-8F26-457B-B2E7-880E7F554BA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DFE3-8F26-457B-B2E7-880E7F554BA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DFE3-8F26-457B-B2E7-880E7F554BA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DFE3-8F26-457B-B2E7-880E7F554BA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DFE3-8F26-457B-B2E7-880E7F554BA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DFE3-8F26-457B-B2E7-880E7F554BA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DFE3-8F26-457B-B2E7-880E7F554BA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6A5DFE3-8F26-457B-B2E7-880E7F554BA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DFE3-8F26-457B-B2E7-880E7F554BA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DFE3-8F26-457B-B2E7-880E7F554BA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90C6D9-2489-4DEC-A0BC-6A8446FCD367}" type="datetimeFigureOut">
              <a:rPr lang="en-US" smtClean="0"/>
              <a:pPr/>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79039-FCD7-44BD-8EC5-34937BA3D0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0C6D9-2489-4DEC-A0BC-6A8446FCD367}" type="datetimeFigureOut">
              <a:rPr lang="en-US" smtClean="0"/>
              <a:pPr/>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79039-FCD7-44BD-8EC5-34937BA3D0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0C6D9-2489-4DEC-A0BC-6A8446FCD367}" type="datetimeFigureOut">
              <a:rPr lang="en-US" smtClean="0"/>
              <a:pPr/>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79039-FCD7-44BD-8EC5-34937BA3D0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0C6D9-2489-4DEC-A0BC-6A8446FCD367}" type="datetimeFigureOut">
              <a:rPr lang="en-US" smtClean="0"/>
              <a:pPr/>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79039-FCD7-44BD-8EC5-34937BA3D0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90C6D9-2489-4DEC-A0BC-6A8446FCD367}" type="datetimeFigureOut">
              <a:rPr lang="en-US" smtClean="0"/>
              <a:pPr/>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79039-FCD7-44BD-8EC5-34937BA3D0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90C6D9-2489-4DEC-A0BC-6A8446FCD367}" type="datetimeFigureOut">
              <a:rPr lang="en-US" smtClean="0"/>
              <a:pPr/>
              <a:t>10/2/2013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79039-FCD7-44BD-8EC5-34937BA3D0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90C6D9-2489-4DEC-A0BC-6A8446FCD367}" type="datetimeFigureOut">
              <a:rPr lang="en-US" smtClean="0"/>
              <a:pPr/>
              <a:t>10/2/2013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779039-FCD7-44BD-8EC5-34937BA3D0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90C6D9-2489-4DEC-A0BC-6A8446FCD367}" type="datetimeFigureOut">
              <a:rPr lang="en-US" smtClean="0"/>
              <a:pPr/>
              <a:t>10/2/2013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779039-FCD7-44BD-8EC5-34937BA3D0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0C6D9-2489-4DEC-A0BC-6A8446FCD367}" type="datetimeFigureOut">
              <a:rPr lang="en-US" smtClean="0"/>
              <a:pPr/>
              <a:t>10/2/2013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779039-FCD7-44BD-8EC5-34937BA3D0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0C6D9-2489-4DEC-A0BC-6A8446FCD367}" type="datetimeFigureOut">
              <a:rPr lang="en-US" smtClean="0"/>
              <a:pPr/>
              <a:t>10/2/2013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79039-FCD7-44BD-8EC5-34937BA3D0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0C6D9-2489-4DEC-A0BC-6A8446FCD367}" type="datetimeFigureOut">
              <a:rPr lang="en-US" smtClean="0"/>
              <a:pPr/>
              <a:t>10/2/2013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79039-FCD7-44BD-8EC5-34937BA3D0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0C6D9-2489-4DEC-A0BC-6A8446FCD367}" type="datetimeFigureOut">
              <a:rPr lang="en-US" smtClean="0"/>
              <a:pPr/>
              <a:t>10/2/2013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779039-FCD7-44BD-8EC5-34937BA3D0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clevelandclinic.org/INNOVATIONS/SUMMIT/topten/2013/seven.html"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jpeg"/><Relationship Id="rId7" Type="http://schemas.openxmlformats.org/officeDocument/2006/relationships/hyperlink" Target="http://moldingdoctors.weebly.com/" TargetMode="External"/><Relationship Id="rId12"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2.png"/><Relationship Id="rId4" Type="http://schemas.openxmlformats.org/officeDocument/2006/relationships/image" Target="../media/image16.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2.pn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wallsave.com/wallpapers/2560x1440/mate/555395/mate-dna-dnk-medical-genes-photos-pictures-55539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grpSp>
        <p:nvGrpSpPr>
          <p:cNvPr id="2" name="Group 7"/>
          <p:cNvGrpSpPr/>
          <p:nvPr/>
        </p:nvGrpSpPr>
        <p:grpSpPr>
          <a:xfrm>
            <a:off x="228600" y="228600"/>
            <a:ext cx="6400800" cy="1107996"/>
            <a:chOff x="767621" y="439689"/>
            <a:chExt cx="7147513" cy="765395"/>
          </a:xfrm>
        </p:grpSpPr>
        <p:pic>
          <p:nvPicPr>
            <p:cNvPr id="9" name="Picture 8" descr="logo.png"/>
            <p:cNvPicPr>
              <a:picLocks noChangeAspect="1"/>
            </p:cNvPicPr>
            <p:nvPr/>
          </p:nvPicPr>
          <p:blipFill>
            <a:blip r:embed="rId4" cstate="print">
              <a:duotone>
                <a:prstClr val="black"/>
                <a:schemeClr val="accent2">
                  <a:tint val="45000"/>
                  <a:satMod val="400000"/>
                </a:schemeClr>
              </a:duotone>
              <a:lum bright="38000" contrast="16000"/>
            </a:blip>
            <a:stretch>
              <a:fillRect/>
            </a:stretch>
          </p:blipFill>
          <p:spPr>
            <a:xfrm>
              <a:off x="4352671" y="597604"/>
              <a:ext cx="3562463" cy="473745"/>
            </a:xfrm>
            <a:prstGeom prst="rect">
              <a:avLst/>
            </a:prstGeom>
            <a:noFill/>
            <a:effectLst>
              <a:outerShdw blurRad="50800" dist="50800" dir="5400000" algn="ctr" rotWithShape="0">
                <a:srgbClr val="FF0000"/>
              </a:outerShdw>
            </a:effectLst>
          </p:spPr>
        </p:pic>
        <p:sp>
          <p:nvSpPr>
            <p:cNvPr id="10" name="Rectangle 9"/>
            <p:cNvSpPr/>
            <p:nvPr/>
          </p:nvSpPr>
          <p:spPr>
            <a:xfrm>
              <a:off x="767621" y="439689"/>
              <a:ext cx="3515934" cy="76539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Molding</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7" name="Rectangle 6"/>
          <p:cNvSpPr/>
          <p:nvPr/>
        </p:nvSpPr>
        <p:spPr>
          <a:xfrm>
            <a:off x="228600" y="1752600"/>
            <a:ext cx="6282554" cy="263149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en-US" sz="4000" b="1" spc="150" dirty="0" smtClean="0">
                <a:ln w="11430"/>
                <a:solidFill>
                  <a:srgbClr val="F8F8F8"/>
                </a:solidFill>
                <a:effectLst>
                  <a:outerShdw blurRad="25400" algn="tl" rotWithShape="0">
                    <a:srgbClr val="000000">
                      <a:alpha val="43000"/>
                    </a:srgbClr>
                  </a:outerShdw>
                </a:effectLst>
              </a:rPr>
              <a:t>2</a:t>
            </a:r>
            <a:r>
              <a:rPr lang="en-US" sz="4000" b="1" spc="150" baseline="30000" dirty="0" smtClean="0">
                <a:ln w="11430"/>
                <a:solidFill>
                  <a:srgbClr val="F8F8F8"/>
                </a:solidFill>
                <a:effectLst>
                  <a:outerShdw blurRad="25400" algn="tl" rotWithShape="0">
                    <a:srgbClr val="000000">
                      <a:alpha val="43000"/>
                    </a:srgbClr>
                  </a:outerShdw>
                </a:effectLst>
              </a:rPr>
              <a:t>nd</a:t>
            </a:r>
            <a:r>
              <a:rPr lang="en-US" sz="4000" b="1" spc="150" dirty="0" smtClean="0">
                <a:ln w="11430"/>
                <a:solidFill>
                  <a:srgbClr val="F8F8F8"/>
                </a:solidFill>
                <a:effectLst>
                  <a:outerShdw blurRad="25400" algn="tl" rotWithShape="0">
                    <a:srgbClr val="000000">
                      <a:alpha val="43000"/>
                    </a:srgbClr>
                  </a:outerShdw>
                </a:effectLst>
              </a:rPr>
              <a:t> General Meeting</a:t>
            </a:r>
          </a:p>
          <a:p>
            <a:r>
              <a:rPr lang="en-US" sz="4000" b="1" cap="none" spc="150" dirty="0" smtClean="0">
                <a:ln w="11430"/>
                <a:solidFill>
                  <a:srgbClr val="F8F8F8"/>
                </a:solidFill>
                <a:effectLst>
                  <a:outerShdw blurRad="25400" algn="tl" rotWithShape="0">
                    <a:srgbClr val="000000">
                      <a:alpha val="43000"/>
                    </a:srgbClr>
                  </a:outerShdw>
                </a:effectLst>
              </a:rPr>
              <a:t>October 1</a:t>
            </a:r>
            <a:r>
              <a:rPr lang="en-US" sz="4000" b="1" cap="none" spc="150" baseline="30000" dirty="0" smtClean="0">
                <a:ln w="11430"/>
                <a:solidFill>
                  <a:srgbClr val="F8F8F8"/>
                </a:solidFill>
                <a:effectLst>
                  <a:outerShdw blurRad="25400" algn="tl" rotWithShape="0">
                    <a:srgbClr val="000000">
                      <a:alpha val="43000"/>
                    </a:srgbClr>
                  </a:outerShdw>
                </a:effectLst>
              </a:rPr>
              <a:t>st</a:t>
            </a:r>
            <a:r>
              <a:rPr lang="en-US" sz="4000" b="1" cap="none" spc="150" dirty="0" smtClean="0">
                <a:ln w="11430"/>
                <a:solidFill>
                  <a:srgbClr val="F8F8F8"/>
                </a:solidFill>
                <a:effectLst>
                  <a:outerShdw blurRad="25400" algn="tl" rotWithShape="0">
                    <a:srgbClr val="000000">
                      <a:alpha val="43000"/>
                    </a:srgbClr>
                  </a:outerShdw>
                </a:effectLst>
              </a:rPr>
              <a:t>, 2013</a:t>
            </a:r>
          </a:p>
          <a:p>
            <a:r>
              <a:rPr lang="en-US" sz="4000" b="1" spc="150" dirty="0" smtClean="0">
                <a:ln w="11430"/>
                <a:solidFill>
                  <a:srgbClr val="F8F8F8"/>
                </a:solidFill>
                <a:effectLst>
                  <a:outerShdw blurRad="25400" algn="tl" rotWithShape="0">
                    <a:srgbClr val="000000">
                      <a:alpha val="43000"/>
                    </a:srgbClr>
                  </a:outerShdw>
                </a:effectLst>
              </a:rPr>
              <a:t>CN 1.120 7</a:t>
            </a:r>
            <a:r>
              <a:rPr lang="en-US" sz="4000" b="1" spc="150" dirty="0" smtClean="0">
                <a:ln w="11430"/>
                <a:solidFill>
                  <a:srgbClr val="F8F8F8"/>
                </a:solidFill>
                <a:effectLst>
                  <a:outerShdw blurRad="25400" algn="tl" rotWithShape="0">
                    <a:srgbClr val="000000">
                      <a:alpha val="43000"/>
                    </a:srgbClr>
                  </a:outerShdw>
                </a:effectLst>
                <a:sym typeface="Wingdings" pitchFamily="2" charset="2"/>
              </a:rPr>
              <a:t>:00 PM</a:t>
            </a:r>
            <a:endParaRPr lang="en-US" sz="4000" b="1" spc="150" dirty="0" smtClean="0">
              <a:ln w="11430"/>
              <a:solidFill>
                <a:srgbClr val="F8F8F8"/>
              </a:solidFill>
              <a:effectLst>
                <a:outerShdw blurRad="25400" algn="tl" rotWithShape="0">
                  <a:srgbClr val="000000">
                    <a:alpha val="43000"/>
                  </a:srgbClr>
                </a:outerShdw>
              </a:effectLst>
            </a:endParaRPr>
          </a:p>
          <a:p>
            <a:endParaRPr lang="en-US" sz="4500" b="1" cap="none" spc="150" dirty="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0" y="0"/>
            <a:ext cx="9144000" cy="6858000"/>
          </a:xfrm>
          <a:prstGeom prst="rect">
            <a:avLst/>
          </a:prstGeom>
          <a:noFill/>
          <a:ln>
            <a:noFill/>
          </a:ln>
        </p:spPr>
      </p:pic>
      <p:grpSp>
        <p:nvGrpSpPr>
          <p:cNvPr id="4" name="Group 7"/>
          <p:cNvGrpSpPr/>
          <p:nvPr/>
        </p:nvGrpSpPr>
        <p:grpSpPr>
          <a:xfrm>
            <a:off x="228600" y="-41196"/>
            <a:ext cx="6400800" cy="1107996"/>
            <a:chOff x="767621" y="439689"/>
            <a:chExt cx="7147513" cy="765395"/>
          </a:xfrm>
        </p:grpSpPr>
        <p:pic>
          <p:nvPicPr>
            <p:cNvPr id="9" name="Picture 8" descr="logo.png"/>
            <p:cNvPicPr>
              <a:picLocks noChangeAspect="1"/>
            </p:cNvPicPr>
            <p:nvPr/>
          </p:nvPicPr>
          <p:blipFill>
            <a:blip r:embed="rId4" cstate="print">
              <a:duotone>
                <a:prstClr val="black"/>
                <a:schemeClr val="accent2">
                  <a:tint val="45000"/>
                  <a:satMod val="400000"/>
                </a:schemeClr>
              </a:duotone>
              <a:lum bright="38000" contrast="16000"/>
            </a:blip>
            <a:stretch>
              <a:fillRect/>
            </a:stretch>
          </p:blipFill>
          <p:spPr>
            <a:xfrm>
              <a:off x="4352671" y="597604"/>
              <a:ext cx="3562463" cy="473745"/>
            </a:xfrm>
            <a:prstGeom prst="rect">
              <a:avLst/>
            </a:prstGeom>
            <a:noFill/>
            <a:effectLst>
              <a:outerShdw blurRad="50800" dist="50800" dir="5400000" algn="ctr" rotWithShape="0">
                <a:srgbClr val="FF0000"/>
              </a:outerShdw>
            </a:effectLst>
          </p:spPr>
        </p:pic>
        <p:sp>
          <p:nvSpPr>
            <p:cNvPr id="10" name="Rectangle 9"/>
            <p:cNvSpPr/>
            <p:nvPr/>
          </p:nvSpPr>
          <p:spPr>
            <a:xfrm>
              <a:off x="767621" y="439689"/>
              <a:ext cx="3515934" cy="76539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Molding</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TextBox 10"/>
          <p:cNvSpPr txBox="1"/>
          <p:nvPr/>
        </p:nvSpPr>
        <p:spPr>
          <a:xfrm>
            <a:off x="5257800" y="4724400"/>
            <a:ext cx="184731" cy="369332"/>
          </a:xfrm>
          <a:prstGeom prst="rect">
            <a:avLst/>
          </a:prstGeom>
          <a:noFill/>
        </p:spPr>
        <p:txBody>
          <a:bodyPr wrap="none" rtlCol="0">
            <a:spAutoFit/>
          </a:bodyPr>
          <a:lstStyle/>
          <a:p>
            <a:endParaRPr lang="en-US" dirty="0"/>
          </a:p>
        </p:txBody>
      </p:sp>
      <p:sp>
        <p:nvSpPr>
          <p:cNvPr id="12" name="TextBox 11"/>
          <p:cNvSpPr txBox="1"/>
          <p:nvPr/>
        </p:nvSpPr>
        <p:spPr>
          <a:xfrm>
            <a:off x="914400" y="1066800"/>
            <a:ext cx="7391400" cy="584775"/>
          </a:xfrm>
          <a:prstGeom prst="rect">
            <a:avLst/>
          </a:prstGeom>
          <a:noFill/>
        </p:spPr>
        <p:txBody>
          <a:bodyPr wrap="square" rtlCol="0">
            <a:spAutoFit/>
          </a:bodyPr>
          <a:lstStyle/>
          <a:p>
            <a:r>
              <a:rPr lang="en-US" sz="3200" b="1" dirty="0" smtClean="0"/>
              <a:t>UTSW Pre-Medical Conference </a:t>
            </a:r>
          </a:p>
        </p:txBody>
      </p:sp>
      <p:pic>
        <p:nvPicPr>
          <p:cNvPr id="21506" name="Picture 2" descr="https://scontent-a-iad.xx.fbcdn.net/hphotos-frc1/320834_232936183427318_1487353376_n.jpg"/>
          <p:cNvPicPr>
            <a:picLocks noChangeAspect="1" noChangeArrowheads="1"/>
          </p:cNvPicPr>
          <p:nvPr/>
        </p:nvPicPr>
        <p:blipFill>
          <a:blip r:embed="rId5" cstate="print"/>
          <a:srcRect/>
          <a:stretch>
            <a:fillRect/>
          </a:stretch>
        </p:blipFill>
        <p:spPr bwMode="auto">
          <a:xfrm>
            <a:off x="0" y="3276600"/>
            <a:ext cx="6096000" cy="3581400"/>
          </a:xfrm>
          <a:prstGeom prst="rect">
            <a:avLst/>
          </a:prstGeom>
          <a:noFill/>
          <a:effectLst>
            <a:glow>
              <a:schemeClr val="accent1"/>
            </a:glow>
            <a:softEdge rad="31750"/>
          </a:effectLst>
        </p:spPr>
      </p:pic>
      <p:sp>
        <p:nvSpPr>
          <p:cNvPr id="13" name="TextBox 12"/>
          <p:cNvSpPr txBox="1"/>
          <p:nvPr/>
        </p:nvSpPr>
        <p:spPr>
          <a:xfrm>
            <a:off x="685800" y="2209800"/>
            <a:ext cx="2438400" cy="369332"/>
          </a:xfrm>
          <a:prstGeom prst="rect">
            <a:avLst/>
          </a:prstGeom>
          <a:noFill/>
        </p:spPr>
        <p:txBody>
          <a:bodyPr wrap="square" rtlCol="0">
            <a:spAutoFit/>
          </a:bodyPr>
          <a:lstStyle/>
          <a:p>
            <a:endParaRPr lang="en-US" dirty="0"/>
          </a:p>
        </p:txBody>
      </p:sp>
      <p:sp>
        <p:nvSpPr>
          <p:cNvPr id="14" name="TextBox 13"/>
          <p:cNvSpPr txBox="1"/>
          <p:nvPr/>
        </p:nvSpPr>
        <p:spPr>
          <a:xfrm>
            <a:off x="609600" y="1676400"/>
            <a:ext cx="7543800" cy="3724096"/>
          </a:xfrm>
          <a:prstGeom prst="rect">
            <a:avLst/>
          </a:prstGeom>
          <a:noFill/>
        </p:spPr>
        <p:txBody>
          <a:bodyPr wrap="square" rtlCol="0">
            <a:spAutoFit/>
          </a:bodyPr>
          <a:lstStyle/>
          <a:p>
            <a:pPr>
              <a:buFont typeface="Arial" pitchFamily="34" charset="0"/>
              <a:buChar char="•"/>
            </a:pPr>
            <a:r>
              <a:rPr lang="en-US" sz="2400" dirty="0" smtClean="0">
                <a:effectLst>
                  <a:glow rad="127000">
                    <a:schemeClr val="bg1"/>
                  </a:glow>
                </a:effectLst>
              </a:rPr>
              <a:t>Saturday November 16, 2013 from 8:00am-3:30pm</a:t>
            </a:r>
          </a:p>
          <a:p>
            <a:pPr>
              <a:buFont typeface="Arial" pitchFamily="34" charset="0"/>
              <a:buChar char="•"/>
            </a:pPr>
            <a:r>
              <a:rPr lang="en-US" sz="2400" dirty="0">
                <a:effectLst>
                  <a:glow rad="127000">
                    <a:schemeClr val="bg1"/>
                  </a:glow>
                </a:effectLst>
              </a:rPr>
              <a:t> </a:t>
            </a:r>
            <a:r>
              <a:rPr lang="en-US" sz="2400" dirty="0" smtClean="0">
                <a:effectLst>
                  <a:glow rad="127000">
                    <a:schemeClr val="bg1"/>
                  </a:glow>
                </a:effectLst>
              </a:rPr>
              <a:t>A “must” attend conference, especially for freshman and</a:t>
            </a:r>
          </a:p>
          <a:p>
            <a:r>
              <a:rPr lang="en-US" sz="2400" dirty="0">
                <a:effectLst>
                  <a:glow rad="127000">
                    <a:schemeClr val="bg1"/>
                  </a:glow>
                </a:effectLst>
              </a:rPr>
              <a:t>s</a:t>
            </a:r>
            <a:r>
              <a:rPr lang="en-US" sz="2400" dirty="0" smtClean="0">
                <a:effectLst>
                  <a:glow rad="127000">
                    <a:schemeClr val="bg1"/>
                  </a:glow>
                </a:effectLst>
              </a:rPr>
              <a:t>ophomores.</a:t>
            </a:r>
          </a:p>
          <a:p>
            <a:pPr>
              <a:buFont typeface="Arial" pitchFamily="34" charset="0"/>
              <a:buChar char="•"/>
            </a:pPr>
            <a:r>
              <a:rPr lang="en-US" sz="2400" dirty="0" smtClean="0">
                <a:effectLst>
                  <a:glow rad="127000">
                    <a:schemeClr val="bg1"/>
                  </a:glow>
                </a:effectLst>
              </a:rPr>
              <a:t>Great experience, meet doctors and medical students  </a:t>
            </a:r>
          </a:p>
          <a:p>
            <a:endParaRPr lang="en-US" sz="2400" dirty="0" smtClean="0">
              <a:effectLst>
                <a:glow rad="127000">
                  <a:schemeClr val="bg1"/>
                </a:glow>
              </a:effectLst>
            </a:endParaRPr>
          </a:p>
          <a:p>
            <a:endParaRPr lang="en-US" sz="2000" dirty="0">
              <a:effectLst>
                <a:glow rad="127000">
                  <a:schemeClr val="bg1"/>
                </a:glow>
              </a:effectLst>
            </a:endParaRPr>
          </a:p>
          <a:p>
            <a:endParaRPr lang="en-US" sz="2000" dirty="0" smtClean="0">
              <a:effectLst>
                <a:glow rad="127000">
                  <a:schemeClr val="bg1"/>
                </a:glow>
              </a:effectLst>
            </a:endParaRPr>
          </a:p>
          <a:p>
            <a:endParaRPr lang="en-US" sz="2000" dirty="0">
              <a:effectLst>
                <a:glow rad="127000">
                  <a:schemeClr val="bg1"/>
                </a:glow>
              </a:effectLst>
            </a:endParaRPr>
          </a:p>
          <a:p>
            <a:endParaRPr lang="en-US" sz="2000" dirty="0" smtClean="0">
              <a:effectLst>
                <a:glow rad="127000">
                  <a:schemeClr val="bg1"/>
                </a:glow>
              </a:effectLst>
            </a:endParaRPr>
          </a:p>
          <a:p>
            <a:endParaRPr lang="en-US" dirty="0">
              <a:effectLst>
                <a:glow rad="127000">
                  <a:schemeClr val="bg1"/>
                </a:glow>
              </a:effectLst>
            </a:endParaRPr>
          </a:p>
          <a:p>
            <a:endParaRPr lang="en-US" dirty="0">
              <a:effectLst>
                <a:glow rad="127000">
                  <a:schemeClr val="bg1"/>
                </a:glo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0" y="0"/>
            <a:ext cx="9144000" cy="6858000"/>
          </a:xfrm>
          <a:prstGeom prst="rect">
            <a:avLst/>
          </a:prstGeom>
          <a:noFill/>
          <a:ln>
            <a:noFill/>
          </a:ln>
        </p:spPr>
      </p:pic>
      <p:grpSp>
        <p:nvGrpSpPr>
          <p:cNvPr id="2" name="Group 7"/>
          <p:cNvGrpSpPr/>
          <p:nvPr/>
        </p:nvGrpSpPr>
        <p:grpSpPr>
          <a:xfrm>
            <a:off x="228600" y="-41196"/>
            <a:ext cx="6400800" cy="1107996"/>
            <a:chOff x="767621" y="439689"/>
            <a:chExt cx="7147513" cy="765395"/>
          </a:xfrm>
        </p:grpSpPr>
        <p:pic>
          <p:nvPicPr>
            <p:cNvPr id="9" name="Picture 8" descr="logo.png"/>
            <p:cNvPicPr>
              <a:picLocks noChangeAspect="1"/>
            </p:cNvPicPr>
            <p:nvPr/>
          </p:nvPicPr>
          <p:blipFill>
            <a:blip r:embed="rId4" cstate="print">
              <a:duotone>
                <a:prstClr val="black"/>
                <a:schemeClr val="accent2">
                  <a:tint val="45000"/>
                  <a:satMod val="400000"/>
                </a:schemeClr>
              </a:duotone>
              <a:lum bright="38000" contrast="16000"/>
            </a:blip>
            <a:stretch>
              <a:fillRect/>
            </a:stretch>
          </p:blipFill>
          <p:spPr>
            <a:xfrm>
              <a:off x="4352671" y="597604"/>
              <a:ext cx="3562463" cy="473745"/>
            </a:xfrm>
            <a:prstGeom prst="rect">
              <a:avLst/>
            </a:prstGeom>
            <a:noFill/>
            <a:effectLst>
              <a:outerShdw blurRad="50800" dist="50800" dir="5400000" algn="ctr" rotWithShape="0">
                <a:srgbClr val="FF0000"/>
              </a:outerShdw>
            </a:effectLst>
          </p:spPr>
        </p:pic>
        <p:sp>
          <p:nvSpPr>
            <p:cNvPr id="10" name="Rectangle 9"/>
            <p:cNvSpPr/>
            <p:nvPr/>
          </p:nvSpPr>
          <p:spPr>
            <a:xfrm>
              <a:off x="767621" y="439689"/>
              <a:ext cx="3515934" cy="76539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Molding</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TextBox 10"/>
          <p:cNvSpPr txBox="1"/>
          <p:nvPr/>
        </p:nvSpPr>
        <p:spPr>
          <a:xfrm>
            <a:off x="5257800" y="4724400"/>
            <a:ext cx="184731" cy="369332"/>
          </a:xfrm>
          <a:prstGeom prst="rect">
            <a:avLst/>
          </a:prstGeom>
          <a:noFill/>
        </p:spPr>
        <p:txBody>
          <a:bodyPr wrap="none" rtlCol="0">
            <a:spAutoFit/>
          </a:bodyPr>
          <a:lstStyle/>
          <a:p>
            <a:endParaRPr lang="en-US" dirty="0"/>
          </a:p>
        </p:txBody>
      </p:sp>
      <p:sp>
        <p:nvSpPr>
          <p:cNvPr id="12" name="TextBox 11"/>
          <p:cNvSpPr txBox="1"/>
          <p:nvPr/>
        </p:nvSpPr>
        <p:spPr>
          <a:xfrm>
            <a:off x="914400" y="838200"/>
            <a:ext cx="7391400" cy="2062103"/>
          </a:xfrm>
          <a:prstGeom prst="rect">
            <a:avLst/>
          </a:prstGeom>
          <a:noFill/>
        </p:spPr>
        <p:txBody>
          <a:bodyPr wrap="square" rtlCol="0">
            <a:spAutoFit/>
          </a:bodyPr>
          <a:lstStyle/>
          <a:p>
            <a:r>
              <a:rPr lang="en-US" sz="3200" b="1" dirty="0" smtClean="0"/>
              <a:t>Big Events:</a:t>
            </a:r>
          </a:p>
          <a:p>
            <a:endParaRPr lang="en-US" sz="3200" b="1" dirty="0" smtClean="0"/>
          </a:p>
          <a:p>
            <a:r>
              <a:rPr lang="en-US" sz="3200" b="1" dirty="0" smtClean="0"/>
              <a:t>SANIC</a:t>
            </a:r>
          </a:p>
          <a:p>
            <a:r>
              <a:rPr lang="en-US" sz="3200" i="1" dirty="0" smtClean="0"/>
              <a:t>Simulated And Normalized Interview Center </a:t>
            </a:r>
          </a:p>
        </p:txBody>
      </p:sp>
      <p:sp>
        <p:nvSpPr>
          <p:cNvPr id="13" name="TextBox 12"/>
          <p:cNvSpPr txBox="1"/>
          <p:nvPr/>
        </p:nvSpPr>
        <p:spPr>
          <a:xfrm>
            <a:off x="685800" y="2209800"/>
            <a:ext cx="2438400" cy="369332"/>
          </a:xfrm>
          <a:prstGeom prst="rect">
            <a:avLst/>
          </a:prstGeom>
          <a:noFill/>
        </p:spPr>
        <p:txBody>
          <a:bodyPr wrap="square" rtlCol="0">
            <a:spAutoFit/>
          </a:bodyPr>
          <a:lstStyle/>
          <a:p>
            <a:endParaRPr lang="en-US" dirty="0"/>
          </a:p>
        </p:txBody>
      </p:sp>
      <p:pic>
        <p:nvPicPr>
          <p:cNvPr id="1026" name="Picture 2" descr="C:\Users\Tom\Desktop\Photo Mar 23, 12 03 47 PM.jpg"/>
          <p:cNvPicPr>
            <a:picLocks noChangeAspect="1" noChangeArrowheads="1"/>
          </p:cNvPicPr>
          <p:nvPr/>
        </p:nvPicPr>
        <p:blipFill>
          <a:blip r:embed="rId5" cstate="print"/>
          <a:srcRect/>
          <a:stretch>
            <a:fillRect/>
          </a:stretch>
        </p:blipFill>
        <p:spPr bwMode="auto">
          <a:xfrm>
            <a:off x="4673600" y="3505200"/>
            <a:ext cx="4470400" cy="3352800"/>
          </a:xfrm>
          <a:prstGeom prst="rect">
            <a:avLst/>
          </a:prstGeom>
          <a:noFill/>
        </p:spPr>
      </p:pic>
      <p:pic>
        <p:nvPicPr>
          <p:cNvPr id="1027" name="Picture 3" descr="C:\Users\Tom\Desktop\Photo Mar 23, 9 26 18 AM.jpg"/>
          <p:cNvPicPr>
            <a:picLocks noChangeAspect="1" noChangeArrowheads="1"/>
          </p:cNvPicPr>
          <p:nvPr/>
        </p:nvPicPr>
        <p:blipFill>
          <a:blip r:embed="rId6" cstate="print"/>
          <a:srcRect/>
          <a:stretch>
            <a:fillRect/>
          </a:stretch>
        </p:blipFill>
        <p:spPr bwMode="auto">
          <a:xfrm>
            <a:off x="0" y="3524250"/>
            <a:ext cx="4445000" cy="33337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0" y="0"/>
            <a:ext cx="9144000" cy="6858000"/>
          </a:xfrm>
          <a:prstGeom prst="rect">
            <a:avLst/>
          </a:prstGeom>
          <a:noFill/>
          <a:ln>
            <a:noFill/>
          </a:ln>
        </p:spPr>
      </p:pic>
      <p:grpSp>
        <p:nvGrpSpPr>
          <p:cNvPr id="4" name="Group 7"/>
          <p:cNvGrpSpPr/>
          <p:nvPr/>
        </p:nvGrpSpPr>
        <p:grpSpPr>
          <a:xfrm>
            <a:off x="228600" y="-41196"/>
            <a:ext cx="6400800" cy="1107996"/>
            <a:chOff x="767621" y="439689"/>
            <a:chExt cx="7147513" cy="765395"/>
          </a:xfrm>
        </p:grpSpPr>
        <p:pic>
          <p:nvPicPr>
            <p:cNvPr id="9" name="Picture 8" descr="logo.png"/>
            <p:cNvPicPr>
              <a:picLocks noChangeAspect="1"/>
            </p:cNvPicPr>
            <p:nvPr/>
          </p:nvPicPr>
          <p:blipFill>
            <a:blip r:embed="rId4" cstate="print">
              <a:duotone>
                <a:prstClr val="black"/>
                <a:schemeClr val="accent2">
                  <a:tint val="45000"/>
                  <a:satMod val="400000"/>
                </a:schemeClr>
              </a:duotone>
              <a:lum bright="38000" contrast="16000"/>
            </a:blip>
            <a:stretch>
              <a:fillRect/>
            </a:stretch>
          </p:blipFill>
          <p:spPr>
            <a:xfrm>
              <a:off x="4352671" y="597604"/>
              <a:ext cx="3562463" cy="473745"/>
            </a:xfrm>
            <a:prstGeom prst="rect">
              <a:avLst/>
            </a:prstGeom>
            <a:noFill/>
            <a:effectLst>
              <a:outerShdw blurRad="50800" dist="50800" dir="5400000" algn="ctr" rotWithShape="0">
                <a:srgbClr val="FF0000"/>
              </a:outerShdw>
            </a:effectLst>
          </p:spPr>
        </p:pic>
        <p:sp>
          <p:nvSpPr>
            <p:cNvPr id="10" name="Rectangle 9"/>
            <p:cNvSpPr/>
            <p:nvPr/>
          </p:nvSpPr>
          <p:spPr>
            <a:xfrm>
              <a:off x="767621" y="439689"/>
              <a:ext cx="3515934" cy="76539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Molding</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TextBox 10"/>
          <p:cNvSpPr txBox="1"/>
          <p:nvPr/>
        </p:nvSpPr>
        <p:spPr>
          <a:xfrm>
            <a:off x="5257800" y="4724400"/>
            <a:ext cx="184731" cy="369332"/>
          </a:xfrm>
          <a:prstGeom prst="rect">
            <a:avLst/>
          </a:prstGeom>
          <a:noFill/>
        </p:spPr>
        <p:txBody>
          <a:bodyPr wrap="none" rtlCol="0">
            <a:spAutoFit/>
          </a:bodyPr>
          <a:lstStyle/>
          <a:p>
            <a:endParaRPr lang="en-US" dirty="0"/>
          </a:p>
        </p:txBody>
      </p:sp>
      <p:sp>
        <p:nvSpPr>
          <p:cNvPr id="13" name="Rectangle 12"/>
          <p:cNvSpPr/>
          <p:nvPr/>
        </p:nvSpPr>
        <p:spPr>
          <a:xfrm>
            <a:off x="1914962" y="1676400"/>
            <a:ext cx="5535491" cy="4278094"/>
          </a:xfrm>
          <a:prstGeom prst="rect">
            <a:avLst/>
          </a:prstGeom>
          <a:noFill/>
        </p:spPr>
        <p:txBody>
          <a:bodyPr wrap="none" lIns="91440" tIns="45720" rIns="91440" bIns="45720">
            <a:spAutoFit/>
          </a:bodyPr>
          <a:lstStyle/>
          <a:p>
            <a:pPr algn="ctr"/>
            <a:r>
              <a:rPr lang="en-US" sz="9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Discussion</a:t>
            </a:r>
          </a:p>
          <a:p>
            <a:pPr algn="ctr"/>
            <a:r>
              <a:rPr lang="en-US" sz="9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Topics</a:t>
            </a:r>
          </a:p>
          <a:p>
            <a:pPr algn="ctr"/>
            <a:endParaRPr lang="en-US" sz="8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Tom\Desktop\Picture1.jpg"/>
          <p:cNvPicPr>
            <a:picLocks noChangeAspect="1" noChangeArrowheads="1"/>
          </p:cNvPicPr>
          <p:nvPr/>
        </p:nvPicPr>
        <p:blipFill>
          <a:blip r:embed="rId3" cstate="print"/>
          <a:srcRect/>
          <a:stretch>
            <a:fillRect/>
          </a:stretch>
        </p:blipFill>
        <p:spPr bwMode="auto">
          <a:xfrm rot="10800000">
            <a:off x="0" y="0"/>
            <a:ext cx="9144000" cy="6858000"/>
          </a:xfrm>
          <a:prstGeom prst="rect">
            <a:avLst/>
          </a:prstGeom>
          <a:noFill/>
        </p:spPr>
      </p:pic>
      <p:grpSp>
        <p:nvGrpSpPr>
          <p:cNvPr id="2" name="Group 7"/>
          <p:cNvGrpSpPr/>
          <p:nvPr/>
        </p:nvGrpSpPr>
        <p:grpSpPr>
          <a:xfrm>
            <a:off x="228600" y="-41196"/>
            <a:ext cx="6400800" cy="1107996"/>
            <a:chOff x="767621" y="439689"/>
            <a:chExt cx="7147513" cy="765395"/>
          </a:xfrm>
        </p:grpSpPr>
        <p:pic>
          <p:nvPicPr>
            <p:cNvPr id="9" name="Picture 8" descr="logo.png"/>
            <p:cNvPicPr>
              <a:picLocks noChangeAspect="1"/>
            </p:cNvPicPr>
            <p:nvPr/>
          </p:nvPicPr>
          <p:blipFill>
            <a:blip r:embed="rId4" cstate="print">
              <a:duotone>
                <a:prstClr val="black"/>
                <a:schemeClr val="accent2">
                  <a:tint val="45000"/>
                  <a:satMod val="400000"/>
                </a:schemeClr>
              </a:duotone>
              <a:lum bright="38000" contrast="16000"/>
            </a:blip>
            <a:stretch>
              <a:fillRect/>
            </a:stretch>
          </p:blipFill>
          <p:spPr>
            <a:xfrm>
              <a:off x="4352671" y="597604"/>
              <a:ext cx="3562463" cy="473745"/>
            </a:xfrm>
            <a:prstGeom prst="rect">
              <a:avLst/>
            </a:prstGeom>
            <a:noFill/>
            <a:effectLst>
              <a:outerShdw blurRad="50800" dist="50800" dir="5400000" algn="ctr" rotWithShape="0">
                <a:srgbClr val="FF0000"/>
              </a:outerShdw>
            </a:effectLst>
          </p:spPr>
        </p:pic>
        <p:sp>
          <p:nvSpPr>
            <p:cNvPr id="10" name="Rectangle 9"/>
            <p:cNvSpPr/>
            <p:nvPr/>
          </p:nvSpPr>
          <p:spPr>
            <a:xfrm>
              <a:off x="767621" y="439689"/>
              <a:ext cx="3515934" cy="76539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Molding</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TextBox 10"/>
          <p:cNvSpPr txBox="1"/>
          <p:nvPr/>
        </p:nvSpPr>
        <p:spPr>
          <a:xfrm>
            <a:off x="5257800" y="4724400"/>
            <a:ext cx="184731" cy="369332"/>
          </a:xfrm>
          <a:prstGeom prst="rect">
            <a:avLst/>
          </a:prstGeom>
          <a:noFill/>
        </p:spPr>
        <p:txBody>
          <a:bodyPr wrap="none" rtlCol="0">
            <a:spAutoFit/>
          </a:bodyPr>
          <a:lstStyle/>
          <a:p>
            <a:endParaRPr lang="en-US" dirty="0"/>
          </a:p>
        </p:txBody>
      </p:sp>
      <p:sp>
        <p:nvSpPr>
          <p:cNvPr id="12" name="TextBox 11"/>
          <p:cNvSpPr txBox="1"/>
          <p:nvPr/>
        </p:nvSpPr>
        <p:spPr>
          <a:xfrm>
            <a:off x="6858000" y="53250"/>
            <a:ext cx="1703315" cy="954107"/>
          </a:xfrm>
          <a:prstGeom prst="rect">
            <a:avLst/>
          </a:prstGeom>
          <a:noFill/>
        </p:spPr>
        <p:txBody>
          <a:bodyPr wrap="square" rtlCol="0">
            <a:spAutoFit/>
          </a:bodyPr>
          <a:lstStyle/>
          <a:p>
            <a:pPr algn="ctr"/>
            <a:r>
              <a:rPr lang="en-US" sz="2800" b="1" dirty="0" smtClean="0"/>
              <a:t>Current </a:t>
            </a:r>
          </a:p>
          <a:p>
            <a:pPr algn="ctr"/>
            <a:r>
              <a:rPr lang="en-US" sz="2800" b="1" dirty="0" smtClean="0"/>
              <a:t>Event </a:t>
            </a:r>
          </a:p>
        </p:txBody>
      </p:sp>
      <p:sp>
        <p:nvSpPr>
          <p:cNvPr id="13" name="Content Placeholder 4"/>
          <p:cNvSpPr>
            <a:spLocks noGrp="1"/>
          </p:cNvSpPr>
          <p:nvPr>
            <p:ph idx="1"/>
          </p:nvPr>
        </p:nvSpPr>
        <p:spPr>
          <a:xfrm>
            <a:off x="609600" y="1447800"/>
            <a:ext cx="8229600" cy="5105400"/>
          </a:xfrm>
          <a:solidFill>
            <a:schemeClr val="bg1"/>
          </a:solidFill>
        </p:spPr>
        <p:txBody>
          <a:bodyPr>
            <a:normAutofit fontScale="77500" lnSpcReduction="20000"/>
          </a:bodyPr>
          <a:lstStyle/>
          <a:p>
            <a:pPr marL="0" indent="0">
              <a:buNone/>
            </a:pPr>
            <a:r>
              <a:rPr lang="en-US" dirty="0"/>
              <a:t>Many people who need lung transplants can’t get them, due to a shortage of donor organs. Often because of complications that make lungs unsuitable for transplantation, these organs are only harvested from </a:t>
            </a:r>
            <a:r>
              <a:rPr lang="en-US" dirty="0" smtClean="0"/>
              <a:t>15% of </a:t>
            </a:r>
            <a:r>
              <a:rPr lang="en-US" dirty="0"/>
              <a:t>deceased donors. </a:t>
            </a:r>
            <a:endParaRPr lang="en-US" dirty="0" smtClean="0"/>
          </a:p>
          <a:p>
            <a:pPr marL="0" indent="0">
              <a:buNone/>
            </a:pPr>
            <a:endParaRPr lang="en-US" dirty="0"/>
          </a:p>
          <a:p>
            <a:pPr marL="0" indent="0">
              <a:buNone/>
            </a:pPr>
            <a:r>
              <a:rPr lang="en-US" dirty="0" smtClean="0"/>
              <a:t>A </a:t>
            </a:r>
            <a:r>
              <a:rPr lang="en-US" dirty="0"/>
              <a:t>new “lung washing” technology—</a:t>
            </a:r>
            <a:r>
              <a:rPr lang="en-US" b="1" dirty="0"/>
              <a:t>ex vivo lung perfusion</a:t>
            </a:r>
            <a:r>
              <a:rPr lang="en-US" dirty="0"/>
              <a:t>—can</a:t>
            </a:r>
            <a:r>
              <a:rPr lang="en-US" b="1" dirty="0"/>
              <a:t> </a:t>
            </a:r>
            <a:r>
              <a:rPr lang="en-US" dirty="0"/>
              <a:t>reverse injuries in donor organs by treating them with proprietary fluids and, if needed, medications to clear infections. </a:t>
            </a:r>
            <a:endParaRPr lang="en-US" dirty="0" smtClean="0"/>
          </a:p>
          <a:p>
            <a:pPr marL="0" indent="0">
              <a:buNone/>
            </a:pPr>
            <a:endParaRPr lang="en-US" dirty="0"/>
          </a:p>
          <a:p>
            <a:pPr marL="0" indent="0">
              <a:buNone/>
            </a:pPr>
            <a:r>
              <a:rPr lang="en-US" dirty="0" smtClean="0"/>
              <a:t>Experts estimate </a:t>
            </a:r>
            <a:r>
              <a:rPr lang="en-US" dirty="0"/>
              <a:t>that up to </a:t>
            </a:r>
            <a:r>
              <a:rPr lang="en-US" dirty="0" smtClean="0"/>
              <a:t>40% of </a:t>
            </a:r>
            <a:r>
              <a:rPr lang="en-US" dirty="0"/>
              <a:t>lungs currently rejected for transplant could be repaired with this technology, which is already approved in Europe and Canada</a:t>
            </a:r>
            <a:r>
              <a:rPr lang="en-US" dirty="0" smtClean="0"/>
              <a:t>.</a:t>
            </a:r>
          </a:p>
          <a:p>
            <a:pPr marL="0" indent="0">
              <a:buNone/>
            </a:pPr>
            <a:endParaRPr lang="en-US" dirty="0" smtClean="0"/>
          </a:p>
          <a:p>
            <a:pPr marL="0" indent="0">
              <a:buNone/>
            </a:pPr>
            <a:r>
              <a:rPr lang="en-US" sz="2100" dirty="0" smtClean="0">
                <a:hlinkClick r:id="rId5"/>
              </a:rPr>
              <a:t>http://www.clevelandclinic.org/INNOVATIONS/SUMMIT/topten/2013/seven.html#.UknCd4ash8E</a:t>
            </a:r>
            <a:endParaRPr lang="en-US" sz="2100" dirty="0"/>
          </a:p>
          <a:p>
            <a:pPr marL="0" indent="0">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0" y="0"/>
            <a:ext cx="9144000" cy="6858000"/>
          </a:xfrm>
          <a:prstGeom prst="rect">
            <a:avLst/>
          </a:prstGeom>
          <a:noFill/>
          <a:ln>
            <a:noFill/>
          </a:ln>
        </p:spPr>
      </p:pic>
      <p:grpSp>
        <p:nvGrpSpPr>
          <p:cNvPr id="4" name="Group 7"/>
          <p:cNvGrpSpPr/>
          <p:nvPr/>
        </p:nvGrpSpPr>
        <p:grpSpPr>
          <a:xfrm>
            <a:off x="228600" y="-41196"/>
            <a:ext cx="6400800" cy="1107996"/>
            <a:chOff x="767621" y="439689"/>
            <a:chExt cx="7147513" cy="765395"/>
          </a:xfrm>
        </p:grpSpPr>
        <p:pic>
          <p:nvPicPr>
            <p:cNvPr id="9" name="Picture 8" descr="logo.png"/>
            <p:cNvPicPr>
              <a:picLocks noChangeAspect="1"/>
            </p:cNvPicPr>
            <p:nvPr/>
          </p:nvPicPr>
          <p:blipFill>
            <a:blip r:embed="rId4" cstate="print">
              <a:duotone>
                <a:prstClr val="black"/>
                <a:schemeClr val="accent2">
                  <a:tint val="45000"/>
                  <a:satMod val="400000"/>
                </a:schemeClr>
              </a:duotone>
              <a:lum bright="38000" contrast="16000"/>
            </a:blip>
            <a:stretch>
              <a:fillRect/>
            </a:stretch>
          </p:blipFill>
          <p:spPr>
            <a:xfrm>
              <a:off x="4352671" y="597604"/>
              <a:ext cx="3562463" cy="473745"/>
            </a:xfrm>
            <a:prstGeom prst="rect">
              <a:avLst/>
            </a:prstGeom>
            <a:noFill/>
            <a:effectLst>
              <a:outerShdw blurRad="50800" dist="50800" dir="5400000" algn="ctr" rotWithShape="0">
                <a:srgbClr val="FF0000"/>
              </a:outerShdw>
            </a:effectLst>
          </p:spPr>
        </p:pic>
        <p:sp>
          <p:nvSpPr>
            <p:cNvPr id="10" name="Rectangle 9"/>
            <p:cNvSpPr/>
            <p:nvPr/>
          </p:nvSpPr>
          <p:spPr>
            <a:xfrm>
              <a:off x="767621" y="439689"/>
              <a:ext cx="3515934" cy="76539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Molding</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TextBox 10"/>
          <p:cNvSpPr txBox="1"/>
          <p:nvPr/>
        </p:nvSpPr>
        <p:spPr>
          <a:xfrm>
            <a:off x="5257800" y="4724400"/>
            <a:ext cx="184731" cy="369332"/>
          </a:xfrm>
          <a:prstGeom prst="rect">
            <a:avLst/>
          </a:prstGeom>
          <a:noFill/>
        </p:spPr>
        <p:txBody>
          <a:bodyPr wrap="none" rtlCol="0">
            <a:spAutoFit/>
          </a:bodyPr>
          <a:lstStyle/>
          <a:p>
            <a:endParaRPr lang="en-US" dirty="0"/>
          </a:p>
        </p:txBody>
      </p:sp>
      <p:sp>
        <p:nvSpPr>
          <p:cNvPr id="12" name="TextBox 11"/>
          <p:cNvSpPr txBox="1"/>
          <p:nvPr/>
        </p:nvSpPr>
        <p:spPr>
          <a:xfrm>
            <a:off x="533400" y="1143000"/>
            <a:ext cx="7391400" cy="3847207"/>
          </a:xfrm>
          <a:prstGeom prst="rect">
            <a:avLst/>
          </a:prstGeom>
          <a:noFill/>
        </p:spPr>
        <p:txBody>
          <a:bodyPr wrap="square" rtlCol="0">
            <a:spAutoFit/>
          </a:bodyPr>
          <a:lstStyle/>
          <a:p>
            <a:pPr algn="ctr"/>
            <a:r>
              <a:rPr lang="en-US" sz="3200" b="1" dirty="0" smtClean="0">
                <a:effectLst>
                  <a:glow rad="127000">
                    <a:schemeClr val="bg1"/>
                  </a:glow>
                </a:effectLst>
              </a:rPr>
              <a:t>      Interview Questions</a:t>
            </a:r>
          </a:p>
          <a:p>
            <a:endParaRPr lang="en-US" sz="3200" b="1" dirty="0" smtClean="0">
              <a:effectLst>
                <a:glow rad="127000">
                  <a:schemeClr val="bg1"/>
                </a:glow>
              </a:effectLst>
            </a:endParaRPr>
          </a:p>
          <a:p>
            <a:pPr marL="514350" indent="-514350">
              <a:buAutoNum type="arabicParenR"/>
            </a:pPr>
            <a:r>
              <a:rPr lang="en-US" sz="3600" dirty="0" smtClean="0"/>
              <a:t>What are three things you want to change about yourself?</a:t>
            </a:r>
          </a:p>
          <a:p>
            <a:pPr marL="514350" indent="-514350"/>
            <a:endParaRPr lang="en-US" sz="3600" dirty="0">
              <a:effectLst>
                <a:glow rad="127000">
                  <a:schemeClr val="bg1"/>
                </a:glow>
              </a:effectLst>
            </a:endParaRPr>
          </a:p>
          <a:p>
            <a:pPr marL="514350" indent="-514350"/>
            <a:r>
              <a:rPr lang="en-US" sz="3600" dirty="0" smtClean="0"/>
              <a:t>2) If you couldn't ever be trained to be a physician, what would you be?</a:t>
            </a:r>
            <a:endParaRPr lang="en-US" sz="3600" b="1" dirty="0" smtClean="0">
              <a:effectLst>
                <a:glow rad="127000">
                  <a:schemeClr val="bg1"/>
                </a:glo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0" y="0"/>
            <a:ext cx="9144000" cy="6858000"/>
          </a:xfrm>
          <a:prstGeom prst="rect">
            <a:avLst/>
          </a:prstGeom>
          <a:noFill/>
          <a:ln>
            <a:noFill/>
          </a:ln>
        </p:spPr>
      </p:pic>
      <p:grpSp>
        <p:nvGrpSpPr>
          <p:cNvPr id="4" name="Group 7"/>
          <p:cNvGrpSpPr/>
          <p:nvPr/>
        </p:nvGrpSpPr>
        <p:grpSpPr>
          <a:xfrm>
            <a:off x="228600" y="-41196"/>
            <a:ext cx="6400800" cy="1107996"/>
            <a:chOff x="767621" y="439689"/>
            <a:chExt cx="7147513" cy="765395"/>
          </a:xfrm>
        </p:grpSpPr>
        <p:pic>
          <p:nvPicPr>
            <p:cNvPr id="9" name="Picture 8" descr="logo.png"/>
            <p:cNvPicPr>
              <a:picLocks noChangeAspect="1"/>
            </p:cNvPicPr>
            <p:nvPr/>
          </p:nvPicPr>
          <p:blipFill>
            <a:blip r:embed="rId4" cstate="print">
              <a:duotone>
                <a:prstClr val="black"/>
                <a:schemeClr val="accent2">
                  <a:tint val="45000"/>
                  <a:satMod val="400000"/>
                </a:schemeClr>
              </a:duotone>
              <a:lum bright="38000" contrast="16000"/>
            </a:blip>
            <a:stretch>
              <a:fillRect/>
            </a:stretch>
          </p:blipFill>
          <p:spPr>
            <a:xfrm>
              <a:off x="4352671" y="597604"/>
              <a:ext cx="3562463" cy="473745"/>
            </a:xfrm>
            <a:prstGeom prst="rect">
              <a:avLst/>
            </a:prstGeom>
            <a:noFill/>
            <a:effectLst>
              <a:outerShdw blurRad="50800" dist="50800" dir="5400000" algn="ctr" rotWithShape="0">
                <a:srgbClr val="FF0000"/>
              </a:outerShdw>
            </a:effectLst>
          </p:spPr>
        </p:pic>
        <p:sp>
          <p:nvSpPr>
            <p:cNvPr id="10" name="Rectangle 9"/>
            <p:cNvSpPr/>
            <p:nvPr/>
          </p:nvSpPr>
          <p:spPr>
            <a:xfrm>
              <a:off x="767621" y="439689"/>
              <a:ext cx="3515934" cy="76539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Molding</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TextBox 10"/>
          <p:cNvSpPr txBox="1"/>
          <p:nvPr/>
        </p:nvSpPr>
        <p:spPr>
          <a:xfrm>
            <a:off x="5257800" y="4724400"/>
            <a:ext cx="184731" cy="369332"/>
          </a:xfrm>
          <a:prstGeom prst="rect">
            <a:avLst/>
          </a:prstGeom>
          <a:noFill/>
        </p:spPr>
        <p:txBody>
          <a:bodyPr wrap="none" rtlCol="0">
            <a:spAutoFit/>
          </a:bodyPr>
          <a:lstStyle/>
          <a:p>
            <a:endParaRPr lang="en-US" dirty="0"/>
          </a:p>
        </p:txBody>
      </p:sp>
      <p:sp>
        <p:nvSpPr>
          <p:cNvPr id="12" name="TextBox 11"/>
          <p:cNvSpPr txBox="1"/>
          <p:nvPr/>
        </p:nvSpPr>
        <p:spPr>
          <a:xfrm>
            <a:off x="228600" y="1066800"/>
            <a:ext cx="8382000" cy="6001643"/>
          </a:xfrm>
          <a:prstGeom prst="rect">
            <a:avLst/>
          </a:prstGeom>
          <a:solidFill>
            <a:schemeClr val="bg1"/>
          </a:solidFill>
        </p:spPr>
        <p:txBody>
          <a:bodyPr wrap="square" rtlCol="0">
            <a:spAutoFit/>
          </a:bodyPr>
          <a:lstStyle/>
          <a:p>
            <a:r>
              <a:rPr lang="en-US" sz="3200" b="1" dirty="0" smtClean="0">
                <a:effectLst>
                  <a:glow rad="241300">
                    <a:schemeClr val="bg1"/>
                  </a:glow>
                  <a:outerShdw blurRad="50800" dist="38100" dir="2700000" algn="tl" rotWithShape="0">
                    <a:schemeClr val="bg1">
                      <a:alpha val="40000"/>
                    </a:schemeClr>
                  </a:outerShdw>
                </a:effectLst>
              </a:rPr>
              <a:t> Ethics Case</a:t>
            </a:r>
            <a:br>
              <a:rPr lang="en-US" sz="3200" b="1" dirty="0" smtClean="0">
                <a:effectLst>
                  <a:glow rad="241300">
                    <a:schemeClr val="bg1"/>
                  </a:glow>
                  <a:outerShdw blurRad="50800" dist="38100" dir="2700000" algn="tl" rotWithShape="0">
                    <a:schemeClr val="bg1">
                      <a:alpha val="40000"/>
                    </a:schemeClr>
                  </a:outerShdw>
                </a:effectLst>
              </a:rPr>
            </a:br>
            <a:r>
              <a:rPr lang="en-US" sz="1600" dirty="0" smtClean="0"/>
              <a:t>A woman was diagnosed with motor </a:t>
            </a:r>
            <a:r>
              <a:rPr lang="en-US" sz="1600" dirty="0" err="1" smtClean="0"/>
              <a:t>neurone</a:t>
            </a:r>
            <a:r>
              <a:rPr lang="en-US" sz="1600" dirty="0" smtClean="0"/>
              <a:t> disease (the same disease that </a:t>
            </a:r>
            <a:r>
              <a:rPr lang="en-US" sz="1600" dirty="0" err="1" smtClean="0"/>
              <a:t>StephenHawking</a:t>
            </a:r>
            <a:r>
              <a:rPr lang="en-US" sz="1600" dirty="0" smtClean="0"/>
              <a:t> has) 5 years ago. This is a condition that destroys motor nerves, making control of movement impossible, while the mind is virtually unaffected. People with motor </a:t>
            </a:r>
            <a:r>
              <a:rPr lang="en-US" sz="1600" dirty="0" err="1" smtClean="0"/>
              <a:t>neurone</a:t>
            </a:r>
            <a:r>
              <a:rPr lang="en-US" sz="1600" dirty="0" smtClean="0"/>
              <a:t> disease normally die within 4 years of diagnosis from suffocation due to the inability of the </a:t>
            </a:r>
            <a:r>
              <a:rPr lang="en-US" sz="1600" dirty="0" err="1" smtClean="0"/>
              <a:t>inspiratory</a:t>
            </a:r>
            <a:r>
              <a:rPr lang="en-US" sz="1600" dirty="0" smtClean="0"/>
              <a:t> muscles to contract. The woman's condition has steadily declined. She is not expected to live through the month, and is worried about the pain that she will face in her final hours. She asks her doctor to give her </a:t>
            </a:r>
            <a:r>
              <a:rPr lang="en-US" sz="1600" dirty="0" err="1" smtClean="0"/>
              <a:t>diamorphine</a:t>
            </a:r>
            <a:r>
              <a:rPr lang="en-US" sz="1600" dirty="0" smtClean="0"/>
              <a:t> for pain if she begins to suffocate or choke. This will lessen her pain, but it will also hasten her death. About a week later, she falls very ill, and is having trouble breathing.</a:t>
            </a:r>
          </a:p>
          <a:p>
            <a:endParaRPr lang="en-US" sz="1600" b="1" dirty="0" smtClean="0">
              <a:effectLst>
                <a:glow rad="241300">
                  <a:schemeClr val="bg1"/>
                </a:glow>
                <a:outerShdw blurRad="50800" dist="38100" dir="2700000" algn="tl" rotWithShape="0">
                  <a:schemeClr val="bg1">
                    <a:alpha val="40000"/>
                  </a:schemeClr>
                </a:outerShdw>
              </a:effectLst>
            </a:endParaRPr>
          </a:p>
          <a:p>
            <a:r>
              <a:rPr lang="en-US" sz="1600" dirty="0" smtClean="0"/>
              <a:t>1.Does she have a right to make this choice?</a:t>
            </a:r>
          </a:p>
          <a:p>
            <a:endParaRPr lang="en-US" sz="1600" dirty="0" smtClean="0"/>
          </a:p>
          <a:p>
            <a:r>
              <a:rPr lang="en-US" sz="1600" dirty="0" smtClean="0"/>
              <a:t>2. What would you do? If you would pass her off to another doctor knowing he or she would do it, does this free you from you ethical obligations?</a:t>
            </a:r>
          </a:p>
          <a:p>
            <a:endParaRPr lang="en-US" sz="1600" dirty="0" smtClean="0"/>
          </a:p>
          <a:p>
            <a:r>
              <a:rPr lang="en-US" sz="1600" dirty="0" smtClean="0"/>
              <a:t>3. Is the short amount of time she has to live ethically relevant? Is there an ethical difference between her dying in 6 hours and dying in a week? What about a year, and how do you draw this distinction?</a:t>
            </a:r>
          </a:p>
          <a:p>
            <a:endParaRPr lang="en-US" sz="1600" dirty="0" smtClean="0"/>
          </a:p>
          <a:p>
            <a:r>
              <a:rPr lang="en-US" sz="1600" dirty="0" smtClean="0"/>
              <a:t>4. Should the money used to care for this woman be taken into account when she is being helped? Do you think that legalizing euthanasia could create conflicts of interest for the patient/ or the doctor?</a:t>
            </a:r>
          </a:p>
          <a:p>
            <a:endParaRPr lang="en-US" sz="16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0" y="0"/>
            <a:ext cx="9144000" cy="6858000"/>
          </a:xfrm>
          <a:prstGeom prst="rect">
            <a:avLst/>
          </a:prstGeom>
          <a:noFill/>
          <a:ln>
            <a:noFill/>
          </a:ln>
        </p:spPr>
      </p:pic>
      <p:grpSp>
        <p:nvGrpSpPr>
          <p:cNvPr id="4" name="Group 7"/>
          <p:cNvGrpSpPr/>
          <p:nvPr/>
        </p:nvGrpSpPr>
        <p:grpSpPr>
          <a:xfrm>
            <a:off x="228600" y="-41196"/>
            <a:ext cx="6400800" cy="1107996"/>
            <a:chOff x="767621" y="439689"/>
            <a:chExt cx="7147513" cy="765395"/>
          </a:xfrm>
        </p:grpSpPr>
        <p:pic>
          <p:nvPicPr>
            <p:cNvPr id="9" name="Picture 8" descr="logo.png"/>
            <p:cNvPicPr>
              <a:picLocks noChangeAspect="1"/>
            </p:cNvPicPr>
            <p:nvPr/>
          </p:nvPicPr>
          <p:blipFill>
            <a:blip r:embed="rId4" cstate="print">
              <a:duotone>
                <a:prstClr val="black"/>
                <a:schemeClr val="accent2">
                  <a:tint val="45000"/>
                  <a:satMod val="400000"/>
                </a:schemeClr>
              </a:duotone>
              <a:lum bright="38000" contrast="16000"/>
            </a:blip>
            <a:stretch>
              <a:fillRect/>
            </a:stretch>
          </p:blipFill>
          <p:spPr>
            <a:xfrm>
              <a:off x="4352671" y="597604"/>
              <a:ext cx="3562463" cy="473745"/>
            </a:xfrm>
            <a:prstGeom prst="rect">
              <a:avLst/>
            </a:prstGeom>
            <a:noFill/>
            <a:effectLst>
              <a:outerShdw blurRad="50800" dist="50800" dir="5400000" algn="ctr" rotWithShape="0">
                <a:srgbClr val="FF0000"/>
              </a:outerShdw>
            </a:effectLst>
          </p:spPr>
        </p:pic>
        <p:sp>
          <p:nvSpPr>
            <p:cNvPr id="10" name="Rectangle 9"/>
            <p:cNvSpPr/>
            <p:nvPr/>
          </p:nvSpPr>
          <p:spPr>
            <a:xfrm>
              <a:off x="767621" y="439689"/>
              <a:ext cx="3515934" cy="76539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Molding</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TextBox 10"/>
          <p:cNvSpPr txBox="1"/>
          <p:nvPr/>
        </p:nvSpPr>
        <p:spPr>
          <a:xfrm>
            <a:off x="5257800" y="4724400"/>
            <a:ext cx="184731" cy="369332"/>
          </a:xfrm>
          <a:prstGeom prst="rect">
            <a:avLst/>
          </a:prstGeom>
          <a:noFill/>
        </p:spPr>
        <p:txBody>
          <a:bodyPr wrap="none" rtlCol="0">
            <a:spAutoFit/>
          </a:bodyPr>
          <a:lstStyle/>
          <a:p>
            <a:endParaRPr lang="en-US" dirty="0"/>
          </a:p>
        </p:txBody>
      </p:sp>
      <p:sp>
        <p:nvSpPr>
          <p:cNvPr id="35842" name="AutoShape 2" descr="data:image/jpeg;base64,/9j/4AAQSkZJRgABAQAAAQABAAD/2wCEAAkGBxQREBQUERQWFhQVGRoYFhcWFBccGBsXGBkXGB0cGRgcHSggHRwlHxwXIjEhJSkrLi8wGiAzODMsNygtLisBCgoKDg0OGxAQGzckHiQ0LDQsNywrLy8wNywsNCwsLDQ3Ni0sLCw3NDcsLDQsLC82LC8sNCwsNDQvNywsLiwsLP/AABEIAJ8BPgMBIgACEQEDEQH/xAAcAAEAAgMBAQEAAAAAAAAAAAAABgcEBQgDAQL/xABKEAACAQMBBQQFCQUECQQDAAABAgMABBEFBgcSITETQVFxImGBkaEUIzJicoKSorEIQlKDwRUzstMXU1STlKPC0fBzs8PSFjRD/8QAGgEBAAMBAQEAAAAAAAAAAAAAAAECBAMFBv/EAC8RAQACAQEFBAkFAAAAAAAAAAABAgMRBBIhMTIFUWGhExUiQXGBkcHhM0Kx0fD/2gAMAwEAAhEDEQA/ALxpSlApSlApSlApSlApSlApSlApSlApSlApSlApXlNOqAs7BVHUsQB7zWik2tjclbVJLlx/ql9AH1ythQPaaiZ0XpjtfphIc0zVftpmp3FyweV4IeRPBJkLn9xGCqWb19BnqamumWCwRhFLt4s7lnJ8WY8zSJ1Xy4oxxHtRM+DMpSlS4lKUoFKUoFKUoFKUoFKUoFKUoFKUoFKUoFKUoFKUoFKUoFKUoFKUNApVT7Vb3ntL2e3jtUkWJuHjMxUk8IJ5BDjBJHXurVf6cpv9ij/4hv8ALoLtpVJf6cpv9ij/AOIb/Lr8vv0mAJ+RR8uf/wCw3d/LoLc1zaC3slVrqVYg5IUtnmQMkcge6vLQ9p7W9Li1mWUoAX4Q3INnGcgdcH3VUW/jUGeezibkyQmR1B5BpSB8Ozat9+z7Y8NtdTY5ySrHnxEacX6yNQTjW9rLe2fs2Znl5fNxqWfJGQPAciDWAt5qV1/dRJaRn9+b05PYg5A+pqk0VlGrs6ood/pMFHEcADmep5AVkVXR3jJSkezXj48fLl9dUZt9joywe7eS6fr86xKD7MY9ED1c6kcMKooVVCqOgAAA8gK/dKmIiFL5b36pKUpUuZSlKBSlKBSlKBSlKBSlKBSlKBSlKBSlKBSlKBSlKBSlKBSlKBSlKBSvhNRXaDbaGBuzhBnnPIInMA+tgDz9QyfKkzEc18eO2SdKxqxL3dZp00ryyRyF5GZ3PbyjLMSxOA2BzNVPvZ2etdPuYYbRWUmMvJxSO/0m4U+kTj6L10TbFii8eOLA4sdM4549Wa5s3s3/AG2r3PhHwRD7ijP5y9FG93R7D22oxXEt2rMqOscYWR0wQvE30SM/STyx66sGLdLpisGET5UgjM8pGQc8wWwRX73NWHY6RCSMGVnlP3mIU/hC1NZGABJ5AcyfUKDmnexfdtrFye6MrEPJEGfzF62ej7yDp2nQ2tmitNhpJZZASqs7luFUBBYhcAtkAEd9Qa9ujcTySgEtPI7gd+ZHLAe84rqDY/ZeHT7VIY1HFwjtXwOKR8cyx8M9B3DAoKb0zfJfpIDMIpo8+koTgbH1GBwD5g/1q9dF1OO6t454jlJVDLnkefcR3EHIPlXMO28UaaleLCAI1mcAL0BBwwA7sNxDHdVia3rb2GzVlChKzXUfIg4ZY3zK5HgcOq57uPNBsdtN8CQSNDYIszLkNK5PZBh1Cheb47zkDzqFJvg1LiB44D38Jh9HHsYNj21qN39xZQ3iy6h/dRqSidmzhpMgLlVB5AcR58s4qc7zduNOv7BooGLTho2i4oXXhw44sMygD0OIY780E03cberqiOroI7iMAugOVZTy40J54zyIPTI5nIqa1ztuQYjV1xnnDLxfZyh5+3hromgUpSgUpSgUpSgUpSgUpSgUpSgUpSgUpSgUpSgUpSgUpSgUpTNArXa1rUNpHxzOFHcOrMfBV760e1W2K27djAO1uW5BRkhSenFjmT9Ue3FYWibGvLJ8o1JjJIeYjJ9FfDixyP2Ry86rrrOkNVNnitd/LOke7vn8eLFNxe6ucRj5NaHq37zj2YJ8hges1K9n9mbezXES+l3yNzc+3uHqGBW3RABgDAHIeQr9VMV04q5Npm0btY3a90ffvfmRgoJPQDJ8hXIOo3ZnllmweKZ3kx35kZnx5866k23eQadddgjPK0TqiopZizjgGAOuM59lUHsrsXeNfWoltZ0jE0bOzwuFCIwc5JHLIXHtqWd0VolgLe2hhHSKNE/AoX+lazeDfdhpd5IDhuxdVPgzjgX4sKkNQLfNBNLpwht4ZJWklTiEaMxCpl8nHQcSqKCk9grDt9Us4+4zKx8osyn/AAY9tdSzShEZm5BQSfIDJqkdzey1zFqJmubeWJY4n4TJGy5dyq8sj+Hjq0tvjJ/Zt0IEd5XiZEWNSzZkwmQBz5Ak+yg5fdmupiR/eXEhI+3M+f1arH37LwXFnCv0IrfC+1uH9EHurVbB7HXf9p2hntZ44kkEjM8Tqo7MF1ySMfSVR7asTfJsZLfJFPbLxywhlZB1eNufo56spHTvDHvABCDbtN3kWqW8s0s0sZSUxgR8GCAkb5PEp/j+FbvWN2Wl2hUXOoyxF8lQ7wAkDrj5uoHomsajprOtv28Jc+mjW5OSOQPC6HBxyyP6Vn2Oy2qavcdpKsuWwGnuFKKqj+FSBkDJIVBjOemc0Fo7tdjrG3la7srp7n0WhJLRlVJKOccKj0uS++rErVbMaFHYWsdvFnhQc2PVmPNmPrJz5dK2tApSlApSlApSlApSlApSlApSlApSlApSlApSlApSlApSvhNAJqA7TbWSTy/JNOyzt6LSKenjwHux3v3d3OvDa7aaS5m+RWOWLHhd1PU96g9yjvb/AMMn2T2ajsYsDnI394+Op8B4KPD21zmZtOkN1MdcFIyZI1memPvP9PDZLZGOzXjb05z9JyOmeoTwHr6n4VJqUq8REcIZMmS2S29adZKq3ehvEuNOu0gtREfmw79ojNzZmAA4XXHJfjVpVzFvRv8At9Xuj1COIx/LVUP5g1So3X+mbUf4bX/cyf5tZNlvqvFPz0FvIPBBJGfeWYfCphu42Fs5NMt5Lm2illkUuXdASVdmZOvghWoJvl2Zt7G5gNqnZrMjl0BJUFGQAqCeWeI8uno8u+guXYza6HU4DJDxKynhkjfHEjYz3ciD3EfAgipBVEbibtYZr2SV1jiWKMuzsFUemQuSeX8VXFp20lpcP2cFzBK+CeGOZGbA6nAOcUG0xUK3nbavpccBiRHeVmHC5IHAgGSMc+rIPbUhl2ktFnEBuIu2Y8IjEilyx7uEcwaje3Wn6VdTIuo3MaSQqeFDdLGQHwclcg88D3UHhuy25n1SScSwxxpCqHKFiSzlgBzPgp+FWBUV2N0mwsbaWWykU275d5TMHTEYIJ7TOMLg554HOs+Da6xkZUS8tmdiFVVnjJZicAAA5JJ7qDd0qP6ztrY2jlLi5jVx1QZZh5qgJHtrO0TX7a8QtazJKB14TzXP8SnmvtFBsqUrQ61tnY2bcFxcxo/egJZx5qgJHtFBvqVo9E2vsrxuG2uY3frwZKvgd4RgGI9eK3lApWt1nX7azUNczxxA9ONgCfsr1PsFaa13j6ZIwVbuME/xh0H4nUD40ErpXm0yhS5YcIHEWyMcOM5z0xjvqtd6e3EP9nlbG8jaWR1XMEyl1TmzHKHKjljProLDn1OFJEieVBLJySMsONsAk8K9TyBOay65u3S3MKaoJ7uaOMJG7B5pAuZG4Yx6THm3Cznx5V0Pp2oxXEYkgkSVCSA8bhlyOoyDigyqVrNZ2gtrQA3M8cWegdwGPkvU+wVprfeTpjtwi7QH66yIPxOoHxoJZSvzFIGAZSCDzBByCPEEVrtT2htbZwlxcQxMRxBZJUQlckZAYjlkHn6qDZ0rVJtHaGFpxcwmFDwtKJUKBgAcFgcZ5jl661drvE02SQRrdx8ROBxB1Un1OyhfjQSmlfAc19oFKUoFKUoFQXeNtQYV+TwnErj02HVEPcPrN8B5ipRr+qra28kzc+Ech4seSj2nFVpsHpzXt8083pCM9oxPQyMfRHkME47sCqXmemHobFhrpOfJHs185TDYHZgWsIkkA7eQc/qL1CD1959fLuqW0FKtEaRox5ctstpvbnJSlKlzec8oRGZuQUFj5AZNcgXdyZnkkb6UrNIfN2LH4mum951/2GkXjZwWjMYPrlIiGPxVzvslo/y2+gtiSolYhiuMhVVnJGeXRe+gtDT98ttBBHElpPiJFRctEBhFC9eInu8KrTa/aWXU7rtpVAOAkca5IVc8lHLLEknnjmT06CrXXcfa99zc4/kj/wCOpXs3u/sbFg8MXFKOksp43HLGVzyU4z9ECgq/VNBbS9nZBMOG4vpoQy96op7RUPrCq5PgXI7qguz95PHIy2gftp0MKmMEycLFWYJjmCQuOLuGenWrO/aEvudpAOnzkrefoov6yV+f2f8ASQWubpgCV4YUOOmRxvg+sGP/AMNBh7t93l7BqNvPcwdnFHxuSZIyeIoyrlVYnq2fZUL3hah8o1S8kzkdqUHlEBF/0109qN2IYZJW+jGjOfJVLH9K5LsrdrmdEPNp5FUn60rgE+9iaC69WHyLZNUIw0kCIR9a5YGT/G59lU9szZ3E13DHaZE7N6DDlw4ByxODgAZOfdzxVs7/AG8CWtrbryDyF8fViThx5ZkX3Vp/2f8AT+K6uZyP7uNY1PrlYs2PXiNffQY+1u6ZrKxe5W57V4xxSqY+EEEjiZTxE5GSeec86i+7i8kh1W0MRILyrG2P3kc8LA+Ixz8wD3Vde+W+7LSJgOspjiH3nBb8qtVSbnrDttYhPdCskp9i8A/M6n2UFj74NuWskW1tm4biVeJnHWOLOMjwdjkA9wBPXFV5u83evqiyyySmKJW4Q3DxM8nU9SOQyMnnkn1GtHt1qRudSu5Cc/Oui8/3Yj2a49i59tdC7t9PEGk2iAYLRLI32pfnG+LGg5s1qzexvJIS4EtvJgOhwcjmrrzypwQfVmr11Pb822iW10wDXNxEoRceiZCuWcj+AdcesDvqbS6TAxLNDEWPMkxqST6yRVDb7L3i1FYFAWO2iVVVRgBn9NsAchyMf4aDWbKbN3OuXcjSTHIAaadwWIyTwqoyBzw2FBAAHkKyt42786UsUizdrHKxTmnCysBxeJBBAPhjFarZ6bVIoibBbsRyHJaC3d1Zl9H6QQg4wR1r21eLWLtVW6hv5VU8Sh7SXAOCMjEY54JoJlumvJrzTr/ThJwkRgQu2SEWcOjKAOeBjI+0elQfbfZJtLmjieVJWdOP0FI4RxFRnJ55Ib3VY+4jQ54GvJLiGWLiESoJYnQnhMpbAYAkc151Cd8F/wBtq8/hEEiHkqBz+Z3oPmw+7yXVIZJY5UiVH7P00Y5PCrEjB6ekKsHW9W//AB3SYLSJle6fj4WC+iMuzNIVJ6DiAAPU47ga3256w7HSID3yl5T5O54fyBap7e3qJn1e4z0h4YU9QVQx/MzUHlshspc61cyM0hAGDNcSAucnOFHMcTYzyyAB7AdnvC3atpsCzpN20ZYI4ZArKT0PXBUkYxjIJHXus/czpoh0mFsDimZ5WI7+JiF/IqVr9/N4E01I++WZB7EDSE+9VH3qCL7iNoXW4eyZiYnQyRg9EdCOIL4BgSceK57zUd3w3/baxP4RKkQ+6oc/mdqzdx1oX1Qvj0YoXZj3AsVQA+eWP3TUK1u8NxczzDLGaWR19Ydyyj3ECgnWw27ufUrZXmnaG1UsYU4clmJwzgZAA5Y4jknGBgAZie2GzzafeSWzsH4QrK4GOJGGQSuTg5yMZ7q6f0OwFvbQwqMCKNEH3VArnLepfdtq90e5GWJf5aKD+fjoLd3JXkkmlKJGLdnI8aZ6hAFIHkMkD1AVPqiO6ex7HR7Ud8imU/zWLj8pUeypdQKUpQKUpQVnva1El4YAeQBkfzOVX/qPtrf7srMR2CtjnKzOfYSg+C/GoJvHcnUps9wjA8uBT+pNWHu7nD6dDj93iU+Ydv6YPtrjX9SXs7TXc2GkR75iZ+espLSlK7PGKUpQVhv+v+CxhhHWWYEj6kas3+Ix1DtxFj2mpPL3Qwt+ORlUflElW5tZsVbak0Zue0+aDBAj8I9PhJzy+qPdX62S2NttN7X5MHzLw8Rd+I+hxYxy5fSNBIqUpQc476L7tdXkUHlDHHF7cGU/+58KtPcrYdlpEbEYMzySn15Yop9qItfvVt1ljczyTy9sZJWLMRLgZPgMdByHsqW6Tp6W0EcEQIjiRUXJyeFRgZPeaCNb27/sdIuSOsgWIfzHVD+UsfZVL7p7HttYth3RlpT5Ihx+cpV/7VbNQ6jCsNwX4FcPhH4SSAyjJxzHpHl448K1uy+7+006YzW4k4yhTLyFgFJVjgeOVHOgqvfvf9pqSRjpDCv45GLH8ojqbbhrHg015f8AXTO3sQLH+qt76/ev7I6Rd3Ms9xdDtXI48XaKAUUJjhzywFAx6qkmg3VhZ28dvDcwCOMELmeMnmSxyc8zkmggP7Ql/hLOAfvM8p+4oQe/tG91Y37Ptj85dznuEcS+ZLOw+CVNtoNlNP1aZZJJi7InABFcDGMs30Rnnz6+oVuNlNl4NNiaK24uF3LnjbiPEQq9fDCjl50HNm2emtbahdRPyxM7Dl1SRi6n8LCrPn3sW8WlRxwcRu+xWPhKMFjcIFLFzgEDqAMk8unPE32x2EtdTw04ZZVGFljIDheuDkFWH2gcZOMZNRa03I2itmS4uHH8IMag+ZCZ9xFBX27TT7q+v4h205hhZZJmM0hXhU5CH0sZcjGPDiPdX3fHZNHrE7MDiZY5FOOoEaxn4oa6B0TRYLOIRW0axxjngd58WJ5s3rJJrC2q2SttSQLcoSVyUdTwuhPXhbwPgcg4HLlQV5u43j2Vpp0cFwzxyQ8fIROwYM7OCpUEZ9LmDjnnurSazvcvZboixAWJiFijaJXkY9ATz+kx/dHTlUmbcfa55XVxjwxFn38H9KlWyu72y09g8KF5QMdrKeJx9nkFXzUCg3egJOLaL5WwacoDKVAC8Z5kADuGcZ9VcsbRztJeXTn6TTSn3yNy9nT2V1sarfaDdPZXM7zJNJCZGLOqNGU4ickgMCRk5PXHqoNjsBtrYzxW1pA7dqkKr2ZikHCIkAOX4eHu6551T+9jTGg1a44geGYiWM+KsBxY8m4h7vGrk2M3b22mzmeKSaSQoUzIU4QrFScBUHP0R1J763m0uzFtqEYjuo+IDmrA4dCe9WHMdBkdDjmDQV3u+3nWcGnxQXTPHJAvAMRuwdR9EqVB54wCDjn6qgW8Xa9tVukMaMsUfoQoebsWIyxUZ9JiFAUZ6DxNWI24+14uV1c8PgeyJ9/B/SpXstu+stPYPFGXlAx2sp4nH2eQVD61AoIps7oDaPod5PKMXMsTMwOPQ9ErFHkd4LZPrYjngVU+w+n9vqNnF3GVCfWsZ7Rh+FGrpraLQ4763a3n4uzcqW4G4SeFgw5+GQK0Oz27WysrhLiES9onFw8cnEBxKVPLHXBPvoJdI4VSxOAAST6hzNch3UzXMzuPpzyMwH15XJA97Cut7+1E0TxMSFkVkJU4OGBBwe44NQuw3S6fDLHIomLROrqGlJHEjBhkY5jIFBNbC1EMUca/RjVUHkoCj9K96UoFKUoFKUoKl3p6eUu1lx6MqgZ+unIg/d4fjXlu82kFrKYpTiKUg8Xcj9Mn1EYBPdgeurK2j0VLyBon5d6t3qw6H9R5GqU1jSZbWQxzLg9x/dYeKnw/Ss94mtt59BseSm04PQX5x/olf6mvtUts5tnPaAIfnYh0RjzUfUbu8jkeVT/TNvrOYDicxN4SDA/EMr8a61vEvNz9n5sU8I1jvhKqVj217HIMxurj6rA/oa981dhng+0r5mmaD7SvCe8jT6bov2mA/WtRdbY2UfW4Q/Yy/wDgBqNYXrjvbpjX5N9XzNQe93mW6/3Uckh9YCL8efwqPX+8m5fPZJHEPIs3vPL4VWclYa8fZ20X/bp8eC2Qax9SuxDDJK3SNGc+SqW/pWNs6ZDawmZi0jIrOTj6TDiPQAcs49laDe5fdjo9z4yBYh/MdVP5S1XYrRuzMOboUeaRRjiklYDHi8jAd/ixqVnddqv+yZ/n2/8AmV4bsLDt9XtFxkI5lb+UpcH8YSunWbAyeQFEOQ9R0yW1mMc8bRTJg4PJhnmCGHwINXjuS2omu4JobhzI1uU4ZGOWKSB8Bj1YgoeZ54I8Krfe7rcd5qbPCQyRRrDxg+ixRpHYg94BcjP1fCrH3IaC1rZSXM3om5KsvFgYhjB4SfDJZ28iKCzaVUO1m+YRsyafGsmMgzS57M4/gQEFh9YkeoEHNRm130ahxZYWzr3r2bjl6mEnL40HQlKg+n7wFudKuLyCMCW2RmkhdsgMq8Z9IDmpXJDY7umQRUT0PfHNPdQQvbxKssqRlg7kjjYLkD20FyUpVQbT743t7uaK3hjkjibg42dgWZeTYA5YDZA8cUFkbWzulhctEjPJ2L8CopZi5UhQFAyeZFc7bI7GXLX9qslncJGJoy7vbSqoRGDHLMoAyBjn41cW1e21xp+nW1xNBH8onYKYuJuFAVZyM9SQAoPrNY+7jeBPqlzJG8EcaRx8ZZWYniLAKMHxHF7qCxqVEdutvoNMUKwMs7DKxKQOX8Tt+6vXuJODgHBxVN1vpv2c8AtkHcnAzH2sXGfcKDoSlVXsDvYN1OlvexojyHhjkjyEZz0VlJJUnkAckE8uXKvu3O9CfT76S3W3jdVCMrMzAkMoPMDl1yPZQWnSo7sDtE2o2KXLoqMzOpVSSBwOy9T5Vod5O8Q6ZJFFFGksjqXcMxAVM4Xp3khvwmgsClVhsBvNl1G9FvJBHGDG7hlZicrw8sHzPuqwNe1RLS2mnk+jEhYjvOOgHrJwB50GfSqg2Z3rXl9dw28drCDI3pHjchUHN2PkM+3A76t8UClKUClKUCsPU9MiuEKTIHU9x7j4g9QfWKzKUTEzE6wrfVt2XU202PqSdPY4GfeDUXvdj7yLOYGYDvjw/uC+l8KvClc5xVl6GLtTPTnx+LniWykQ5eN0I72Rl+JFfY9TlX6M0g8pXH9a6GrzaIHqB7hVfReLT6316qef4UB/bM3+0S/75/8A7UEk8vfNJ7ZG/wC9X+IQO4e4V6CnovFHrWscsfn+FB2+zt1IfRtpT6zGR8WArbWmwN6/VFj+3IP0XNXNSpjFHvUv2vmnpiI81a2e7Bv/AO04HiI0z+Zv+1b+w3f2ceOJDKR3yMSPwjC+8VK6VaKVZMm3bRfnb6cP4fFXAwOgqp/2gtQ4be1gB5vI0hH1Y04f1kHuq2a5+37X3aamsfdDCo++5Zz+Xs6uyINp1ncSEm2jncryJgSRiM+JjGRnHtxWRf2d6IyZ47wRj6RljnCe0sMe+rk3B2HBYSynrNMcfZjVV/xcdS/b9gNKvSwyPk8vL7jY+NBQ27SSx+WxR3sBkMjhY3L/ADauThQ0OPSBOBkk8yOXfVh79NozDbx2cRw1xlpSP9SvLh+82B5Kw76qTZGHj1GzUd9xD8JFP9Kkm+q4L6vID0jjiQeRXtP1c0GPuwvNPt7h5tSYDgAECGGSReI54nIRGGVAAGf4j4ct7vb2n06/gh+RsHnSTm3YyIRFwPkFnQZHFwcq/Owm62LUbGO5kuJYy7SDhRUIwkjJ3jP7uay9T3Y6bbPwXGqmJ8BuGRrdTg5AOCOnI+6gwdyduZn1CH9yW24WHdkllHwZqrrTbgxywyHkY3jc+aMrf0rordnslbWSyzWtyblJwoEnoFcRlwQrJyPMkHyrn/aqz7K8u4unDNMo8uNuH4YoOiN6G1HyCwZkOJpvm4cdQxHN/urk+fCO+qi3QbL/ACy+Ejr8xbcLt4NJn5tfXzHEfsgHrWs272kfUrqPh4mSNEiiXvZyF4jj+Jn5eSrV+7BbNjTrGOHkZD6czD96Vvpc+8Dko9SigrL9oG9zcWkIP0I3kI/9Rgqn/lv7zXvuZkSz07UL6QHCkL5iGPjwPNpMedRDe3f9trFx4RcEQ+6oJ/Mz1KL+3NvshEB1ndHb1q83aj8iqKCtp7xru67W7kwZpFM0gUnhUkAlQASQq8gOfIAVdsG2+gpbfJlZex4eEp8knwRjnnMXMnxPnVT7AbNLqV78nd2jXs3kLKAT6JUY58v3qsK/3N2cEZkmv5Y41xxO4hVRkgDJIx1IFBUFixWWMpkMHQqe8MGBX25xVgb+Lfh1NH7nt096vKD8OGtzs7u60yS5jNvqYuHjZZezR4GyI2VuYXnjOBn11+P2hbf52ykx1WZSfIxEfq1BJdzFysei8cjBUjeZmY9AoYsSfIVVcEcmuarK54gr8crfUhjXCL4Z+gvmxPjXsNpOx2fFoh9O4nl48HpCgjY/iYqPWOKrH3J7N9jYPcOPnLrmvLpCMhB948T+TL4UFb7mrjGsW311kX/lO/8A01Mt/e0HKGyQ/S+em8gSI1PmeJvur41Xe7a5W31S0kkYKkZcsx6BRDKCTWXp8Emu6wS2QJ3Lv4x264GOvIheFB9Yj10FkbjNmOyt2vZB6c/oxZ6iEHqPtsM+SrVp1528CxoqIAqqAqgdAoGAB6gK9KBSlKBSlKBSlKBSlKBSlKBSlKBSlKBSlKD4a5p26067udTu5RaXJVpSFItpiCsYEakEKQQVQH210vSgjW7bTTbaVaRspVuzDupBBDykyMCDzBBYjB6V83lxu2k3axIzuycIVFLMeJlBwo5k4JqTUoOZ9htHuYtTs3ktblUWZeJmtpgoB5ZJKYABI5mppvn2LnlnW8to2lBQJKiDLKUzhgo5sCDg45jhHsuSlBy9oG299p8Zt4H4VyT2bxAlWPXhDDI593j3VnaLsfqGrXPazCRVc5kuJ1K8gAPQUgcRxgAKOEequk6UGHpGnJbQRwRDEcShVB64HeT3k9SfEmqA3obO3H9rXLxW88iSFHDRwSOvONAfSVSM5BroulBRm5zYuRrs3V1DJGsH90ssbIWlI+lwsByUc8+JX+GryY4FfaUHKmq6Re3E80vyS64ppHfnbTdXYsMng6DNdA7UbJi50n5FGQpSOMRE8hxQ8PCDy5A8OCfAmpVSg5TjF7pVyJCklvMmQCyciCOY71dSPDI9orZajrep6zwxkSTKDkJFFwx8XPmxAx39WOB6q6apQQLdZsKdNjeScg3MoAYKchEHMID3nPMkcuQHPGTr9++lyT2lsYYpJWSYgiNGdgrRvzwoJxlV5+sVZtKDl3ZzYu6urqKGS3uI0dh2jvBIgWMc29JlABwCB6yK6eghVFVEAVVAVQOgAGAB7K9KUHKeo7OXYmlC2lyVEjgEW0xBAY4IITBGKufcxsqbO1aeZCs9xj0WBDJEueFSD0JOWPmoPSrFpQKUpQKUp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4" name="AutoShape 4" descr="data:image/jpeg;base64,/9j/4AAQSkZJRgABAQAAAQABAAD/2wCEAAkGBxQREBQUERQWFhQVGRoYFhcWFBccGBsXGBkXGB0cGRgcHSggHRwlHxwXIjEhJSkrLi8wGiAzODMsNygtLisBCgoKDg0OGxAQGzckHiQ0LDQsNywrLy8wNywsNCwsLDQ3Ni0sLCw3NDcsLDQsLC82LC8sNCwsNDQvNywsLiwsLP/AABEIAJ8BPgMBIgACEQEDEQH/xAAcAAEAAgMBAQEAAAAAAAAAAAAABgcEBQgDAQL/xABKEAACAQMBBQQFCQUECQQDAAABAgMABBEFBgcSITETQVFxImGBkaEUIzJicoKSorEIQlKDwRUzstMXU1STlKPC0fBzs8PSFjRD/8QAGgEBAAMBAQEAAAAAAAAAAAAAAAECBAMFBv/EAC8RAQACAQEFBAkFAAAAAAAAAAABAgMRBBIhMTIFUWGhExUiQXGBkcHhM0Kx0fD/2gAMAwEAAhEDEQA/ALxpSlApSlApSlApSlApSlApSlApSlApSlApSlApXlNOqAs7BVHUsQB7zWik2tjclbVJLlx/ql9AH1ythQPaaiZ0XpjtfphIc0zVftpmp3FyweV4IeRPBJkLn9xGCqWb19BnqamumWCwRhFLt4s7lnJ8WY8zSJ1Xy4oxxHtRM+DMpSlS4lKUoFKUoFKUoFKUoFKUoFKUoFKUoFKUoFKUoFKUoFKUoFKUoFKUNApVT7Vb3ntL2e3jtUkWJuHjMxUk8IJ5BDjBJHXurVf6cpv9ij/4hv8ALoLtpVJf6cpv9ij/AOIb/Lr8vv0mAJ+RR8uf/wCw3d/LoLc1zaC3slVrqVYg5IUtnmQMkcge6vLQ9p7W9Li1mWUoAX4Q3INnGcgdcH3VUW/jUGeezibkyQmR1B5BpSB8Ozat9+z7Y8NtdTY5ySrHnxEacX6yNQTjW9rLe2fs2Znl5fNxqWfJGQPAciDWAt5qV1/dRJaRn9+b05PYg5A+pqk0VlGrs6ood/pMFHEcADmep5AVkVXR3jJSkezXj48fLl9dUZt9joywe7eS6fr86xKD7MY9ED1c6kcMKooVVCqOgAAA8gK/dKmIiFL5b36pKUpUuZSlKBSlKBSlKBSlKBSlKBSlKBSlKBSlKBSlKBSlKBSlKBSlKBSlKBSvhNRXaDbaGBuzhBnnPIInMA+tgDz9QyfKkzEc18eO2SdKxqxL3dZp00ryyRyF5GZ3PbyjLMSxOA2BzNVPvZ2etdPuYYbRWUmMvJxSO/0m4U+kTj6L10TbFii8eOLA4sdM4549Wa5s3s3/AG2r3PhHwRD7ijP5y9FG93R7D22oxXEt2rMqOscYWR0wQvE30SM/STyx66sGLdLpisGET5UgjM8pGQc8wWwRX73NWHY6RCSMGVnlP3mIU/hC1NZGABJ5AcyfUKDmnexfdtrFye6MrEPJEGfzF62ej7yDp2nQ2tmitNhpJZZASqs7luFUBBYhcAtkAEd9Qa9ujcTySgEtPI7gd+ZHLAe84rqDY/ZeHT7VIY1HFwjtXwOKR8cyx8M9B3DAoKb0zfJfpIDMIpo8+koTgbH1GBwD5g/1q9dF1OO6t454jlJVDLnkefcR3EHIPlXMO28UaaleLCAI1mcAL0BBwwA7sNxDHdVia3rb2GzVlChKzXUfIg4ZY3zK5HgcOq57uPNBsdtN8CQSNDYIszLkNK5PZBh1Cheb47zkDzqFJvg1LiB44D38Jh9HHsYNj21qN39xZQ3iy6h/dRqSidmzhpMgLlVB5AcR58s4qc7zduNOv7BooGLTho2i4oXXhw44sMygD0OIY780E03cberqiOroI7iMAugOVZTy40J54zyIPTI5nIqa1ztuQYjV1xnnDLxfZyh5+3hromgUpSgUpSgUpSgUpSgUpSgUpSgUpSgUpSgUpSgUpSgUpSgUpTNArXa1rUNpHxzOFHcOrMfBV760e1W2K27djAO1uW5BRkhSenFjmT9Ue3FYWibGvLJ8o1JjJIeYjJ9FfDixyP2Ry86rrrOkNVNnitd/LOke7vn8eLFNxe6ucRj5NaHq37zj2YJ8hges1K9n9mbezXES+l3yNzc+3uHqGBW3RABgDAHIeQr9VMV04q5Npm0btY3a90ffvfmRgoJPQDJ8hXIOo3ZnllmweKZ3kx35kZnx5866k23eQadddgjPK0TqiopZizjgGAOuM59lUHsrsXeNfWoltZ0jE0bOzwuFCIwc5JHLIXHtqWd0VolgLe2hhHSKNE/AoX+lazeDfdhpd5IDhuxdVPgzjgX4sKkNQLfNBNLpwht4ZJWklTiEaMxCpl8nHQcSqKCk9grDt9Us4+4zKx8osyn/AAY9tdSzShEZm5BQSfIDJqkdzey1zFqJmubeWJY4n4TJGy5dyq8sj+Hjq0tvjJ/Zt0IEd5XiZEWNSzZkwmQBz5Ak+yg5fdmupiR/eXEhI+3M+f1arH37LwXFnCv0IrfC+1uH9EHurVbB7HXf9p2hntZ44kkEjM8Tqo7MF1ySMfSVR7asTfJsZLfJFPbLxywhlZB1eNufo56spHTvDHvABCDbtN3kWqW8s0s0sZSUxgR8GCAkb5PEp/j+FbvWN2Wl2hUXOoyxF8lQ7wAkDrj5uoHomsajprOtv28Jc+mjW5OSOQPC6HBxyyP6Vn2Oy2qavcdpKsuWwGnuFKKqj+FSBkDJIVBjOemc0Fo7tdjrG3la7srp7n0WhJLRlVJKOccKj0uS++rErVbMaFHYWsdvFnhQc2PVmPNmPrJz5dK2tApSlApSlApSlApSlApSlApSlApSlApSlApSlApSlApSvhNAJqA7TbWSTy/JNOyzt6LSKenjwHux3v3d3OvDa7aaS5m+RWOWLHhd1PU96g9yjvb/AMMn2T2ajsYsDnI394+Op8B4KPD21zmZtOkN1MdcFIyZI1memPvP9PDZLZGOzXjb05z9JyOmeoTwHr6n4VJqUq8REcIZMmS2S29adZKq3ehvEuNOu0gtREfmw79ojNzZmAA4XXHJfjVpVzFvRv8At9Xuj1COIx/LVUP5g1So3X+mbUf4bX/cyf5tZNlvqvFPz0FvIPBBJGfeWYfCphu42Fs5NMt5Lm2illkUuXdASVdmZOvghWoJvl2Zt7G5gNqnZrMjl0BJUFGQAqCeWeI8uno8u+guXYza6HU4DJDxKynhkjfHEjYz3ciD3EfAgipBVEbibtYZr2SV1jiWKMuzsFUemQuSeX8VXFp20lpcP2cFzBK+CeGOZGbA6nAOcUG0xUK3nbavpccBiRHeVmHC5IHAgGSMc+rIPbUhl2ktFnEBuIu2Y8IjEilyx7uEcwaje3Wn6VdTIuo3MaSQqeFDdLGQHwclcg88D3UHhuy25n1SScSwxxpCqHKFiSzlgBzPgp+FWBUV2N0mwsbaWWykU275d5TMHTEYIJ7TOMLg554HOs+Da6xkZUS8tmdiFVVnjJZicAAA5JJ7qDd0qP6ztrY2jlLi5jVx1QZZh5qgJHtrO0TX7a8QtazJKB14TzXP8SnmvtFBsqUrQ61tnY2bcFxcxo/egJZx5qgJHtFBvqVo9E2vsrxuG2uY3frwZKvgd4RgGI9eK3lApWt1nX7azUNczxxA9ONgCfsr1PsFaa13j6ZIwVbuME/xh0H4nUD40ErpXm0yhS5YcIHEWyMcOM5z0xjvqtd6e3EP9nlbG8jaWR1XMEyl1TmzHKHKjljProLDn1OFJEieVBLJySMsONsAk8K9TyBOay65u3S3MKaoJ7uaOMJG7B5pAuZG4Yx6THm3Cznx5V0Pp2oxXEYkgkSVCSA8bhlyOoyDigyqVrNZ2gtrQA3M8cWegdwGPkvU+wVprfeTpjtwi7QH66yIPxOoHxoJZSvzFIGAZSCDzBByCPEEVrtT2htbZwlxcQxMRxBZJUQlckZAYjlkHn6qDZ0rVJtHaGFpxcwmFDwtKJUKBgAcFgcZ5jl661drvE02SQRrdx8ROBxB1Un1OyhfjQSmlfAc19oFKUoFKUoFQXeNtQYV+TwnErj02HVEPcPrN8B5ipRr+qra28kzc+Ech4seSj2nFVpsHpzXt8083pCM9oxPQyMfRHkME47sCqXmemHobFhrpOfJHs185TDYHZgWsIkkA7eQc/qL1CD1959fLuqW0FKtEaRox5ctstpvbnJSlKlzec8oRGZuQUFj5AZNcgXdyZnkkb6UrNIfN2LH4mum951/2GkXjZwWjMYPrlIiGPxVzvslo/y2+gtiSolYhiuMhVVnJGeXRe+gtDT98ttBBHElpPiJFRctEBhFC9eInu8KrTa/aWXU7rtpVAOAkca5IVc8lHLLEknnjmT06CrXXcfa99zc4/kj/wCOpXs3u/sbFg8MXFKOksp43HLGVzyU4z9ECgq/VNBbS9nZBMOG4vpoQy96op7RUPrCq5PgXI7qguz95PHIy2gftp0MKmMEycLFWYJjmCQuOLuGenWrO/aEvudpAOnzkrefoov6yV+f2f8ASQWubpgCV4YUOOmRxvg+sGP/AMNBh7t93l7BqNvPcwdnFHxuSZIyeIoyrlVYnq2fZUL3hah8o1S8kzkdqUHlEBF/0109qN2IYZJW+jGjOfJVLH9K5LsrdrmdEPNp5FUn60rgE+9iaC69WHyLZNUIw0kCIR9a5YGT/G59lU9szZ3E13DHaZE7N6DDlw4ByxODgAZOfdzxVs7/AG8CWtrbryDyF8fViThx5ZkX3Vp/2f8AT+K6uZyP7uNY1PrlYs2PXiNffQY+1u6ZrKxe5W57V4xxSqY+EEEjiZTxE5GSeec86i+7i8kh1W0MRILyrG2P3kc8LA+Ixz8wD3Vde+W+7LSJgOspjiH3nBb8qtVSbnrDttYhPdCskp9i8A/M6n2UFj74NuWskW1tm4biVeJnHWOLOMjwdjkA9wBPXFV5u83evqiyyySmKJW4Q3DxM8nU9SOQyMnnkn1GtHt1qRudSu5Cc/Oui8/3Yj2a49i59tdC7t9PEGk2iAYLRLI32pfnG+LGg5s1qzexvJIS4EtvJgOhwcjmrrzypwQfVmr11Pb822iW10wDXNxEoRceiZCuWcj+AdcesDvqbS6TAxLNDEWPMkxqST6yRVDb7L3i1FYFAWO2iVVVRgBn9NsAchyMf4aDWbKbN3OuXcjSTHIAaadwWIyTwqoyBzw2FBAAHkKyt42786UsUizdrHKxTmnCysBxeJBBAPhjFarZ6bVIoibBbsRyHJaC3d1Zl9H6QQg4wR1r21eLWLtVW6hv5VU8Sh7SXAOCMjEY54JoJlumvJrzTr/ThJwkRgQu2SEWcOjKAOeBjI+0elQfbfZJtLmjieVJWdOP0FI4RxFRnJ55Ib3VY+4jQ54GvJLiGWLiESoJYnQnhMpbAYAkc151Cd8F/wBtq8/hEEiHkqBz+Z3oPmw+7yXVIZJY5UiVH7P00Y5PCrEjB6ekKsHW9W//AB3SYLSJle6fj4WC+iMuzNIVJ6DiAAPU47ga3256w7HSID3yl5T5O54fyBap7e3qJn1e4z0h4YU9QVQx/MzUHlshspc61cyM0hAGDNcSAucnOFHMcTYzyyAB7AdnvC3atpsCzpN20ZYI4ZArKT0PXBUkYxjIJHXus/czpoh0mFsDimZ5WI7+JiF/IqVr9/N4E01I++WZB7EDSE+9VH3qCL7iNoXW4eyZiYnQyRg9EdCOIL4BgSceK57zUd3w3/baxP4RKkQ+6oc/mdqzdx1oX1Qvj0YoXZj3AsVQA+eWP3TUK1u8NxczzDLGaWR19Ydyyj3ECgnWw27ufUrZXmnaG1UsYU4clmJwzgZAA5Y4jknGBgAZie2GzzafeSWzsH4QrK4GOJGGQSuTg5yMZ7q6f0OwFvbQwqMCKNEH3VArnLepfdtq90e5GWJf5aKD+fjoLd3JXkkmlKJGLdnI8aZ6hAFIHkMkD1AVPqiO6ex7HR7Ud8imU/zWLj8pUeypdQKUpQKUpQVnva1El4YAeQBkfzOVX/qPtrf7srMR2CtjnKzOfYSg+C/GoJvHcnUps9wjA8uBT+pNWHu7nD6dDj93iU+Ydv6YPtrjX9SXs7TXc2GkR75iZ+espLSlK7PGKUpQVhv+v+CxhhHWWYEj6kas3+Ix1DtxFj2mpPL3Qwt+ORlUflElW5tZsVbak0Zue0+aDBAj8I9PhJzy+qPdX62S2NttN7X5MHzLw8Rd+I+hxYxy5fSNBIqUpQc476L7tdXkUHlDHHF7cGU/+58KtPcrYdlpEbEYMzySn15Yop9qItfvVt1ljczyTy9sZJWLMRLgZPgMdByHsqW6Tp6W0EcEQIjiRUXJyeFRgZPeaCNb27/sdIuSOsgWIfzHVD+UsfZVL7p7HttYth3RlpT5Ihx+cpV/7VbNQ6jCsNwX4FcPhH4SSAyjJxzHpHl448K1uy+7+006YzW4k4yhTLyFgFJVjgeOVHOgqvfvf9pqSRjpDCv45GLH8ojqbbhrHg015f8AXTO3sQLH+qt76/ev7I6Rd3Ms9xdDtXI48XaKAUUJjhzywFAx6qkmg3VhZ28dvDcwCOMELmeMnmSxyc8zkmggP7Ql/hLOAfvM8p+4oQe/tG91Y37Ptj85dznuEcS+ZLOw+CVNtoNlNP1aZZJJi7InABFcDGMs30Rnnz6+oVuNlNl4NNiaK24uF3LnjbiPEQq9fDCjl50HNm2emtbahdRPyxM7Dl1SRi6n8LCrPn3sW8WlRxwcRu+xWPhKMFjcIFLFzgEDqAMk8unPE32x2EtdTw04ZZVGFljIDheuDkFWH2gcZOMZNRa03I2itmS4uHH8IMag+ZCZ9xFBX27TT7q+v4h205hhZZJmM0hXhU5CH0sZcjGPDiPdX3fHZNHrE7MDiZY5FOOoEaxn4oa6B0TRYLOIRW0axxjngd58WJ5s3rJJrC2q2SttSQLcoSVyUdTwuhPXhbwPgcg4HLlQV5u43j2Vpp0cFwzxyQ8fIROwYM7OCpUEZ9LmDjnnurSazvcvZboixAWJiFijaJXkY9ATz+kx/dHTlUmbcfa55XVxjwxFn38H9KlWyu72y09g8KF5QMdrKeJx9nkFXzUCg3egJOLaL5WwacoDKVAC8Z5kADuGcZ9VcsbRztJeXTn6TTSn3yNy9nT2V1sarfaDdPZXM7zJNJCZGLOqNGU4ickgMCRk5PXHqoNjsBtrYzxW1pA7dqkKr2ZikHCIkAOX4eHu6551T+9jTGg1a44geGYiWM+KsBxY8m4h7vGrk2M3b22mzmeKSaSQoUzIU4QrFScBUHP0R1J763m0uzFtqEYjuo+IDmrA4dCe9WHMdBkdDjmDQV3u+3nWcGnxQXTPHJAvAMRuwdR9EqVB54wCDjn6qgW8Xa9tVukMaMsUfoQoebsWIyxUZ9JiFAUZ6DxNWI24+14uV1c8PgeyJ9/B/SpXstu+stPYPFGXlAx2sp4nH2eQVD61AoIps7oDaPod5PKMXMsTMwOPQ9ErFHkd4LZPrYjngVU+w+n9vqNnF3GVCfWsZ7Rh+FGrpraLQ4763a3n4uzcqW4G4SeFgw5+GQK0Oz27WysrhLiES9onFw8cnEBxKVPLHXBPvoJdI4VSxOAAST6hzNch3UzXMzuPpzyMwH15XJA97Cut7+1E0TxMSFkVkJU4OGBBwe44NQuw3S6fDLHIomLROrqGlJHEjBhkY5jIFBNbC1EMUca/RjVUHkoCj9K96UoFKUoFKUoKl3p6eUu1lx6MqgZ+unIg/d4fjXlu82kFrKYpTiKUg8Xcj9Mn1EYBPdgeurK2j0VLyBon5d6t3qw6H9R5GqU1jSZbWQxzLg9x/dYeKnw/Ss94mtt59BseSm04PQX5x/olf6mvtUts5tnPaAIfnYh0RjzUfUbu8jkeVT/TNvrOYDicxN4SDA/EMr8a61vEvNz9n5sU8I1jvhKqVj217HIMxurj6rA/oa981dhng+0r5mmaD7SvCe8jT6bov2mA/WtRdbY2UfW4Q/Yy/wDgBqNYXrjvbpjX5N9XzNQe93mW6/3Uckh9YCL8efwqPX+8m5fPZJHEPIs3vPL4VWclYa8fZ20X/bp8eC2Qax9SuxDDJK3SNGc+SqW/pWNs6ZDawmZi0jIrOTj6TDiPQAcs49laDe5fdjo9z4yBYh/MdVP5S1XYrRuzMOboUeaRRjiklYDHi8jAd/ixqVnddqv+yZ/n2/8AmV4bsLDt9XtFxkI5lb+UpcH8YSunWbAyeQFEOQ9R0yW1mMc8bRTJg4PJhnmCGHwINXjuS2omu4JobhzI1uU4ZGOWKSB8Bj1YgoeZ54I8Krfe7rcd5qbPCQyRRrDxg+ixRpHYg94BcjP1fCrH3IaC1rZSXM3om5KsvFgYhjB4SfDJZ28iKCzaVUO1m+YRsyafGsmMgzS57M4/gQEFh9YkeoEHNRm130ahxZYWzr3r2bjl6mEnL40HQlKg+n7wFudKuLyCMCW2RmkhdsgMq8Z9IDmpXJDY7umQRUT0PfHNPdQQvbxKssqRlg7kjjYLkD20FyUpVQbT743t7uaK3hjkjibg42dgWZeTYA5YDZA8cUFkbWzulhctEjPJ2L8CopZi5UhQFAyeZFc7bI7GXLX9qslncJGJoy7vbSqoRGDHLMoAyBjn41cW1e21xp+nW1xNBH8onYKYuJuFAVZyM9SQAoPrNY+7jeBPqlzJG8EcaRx8ZZWYniLAKMHxHF7qCxqVEdutvoNMUKwMs7DKxKQOX8Tt+6vXuJODgHBxVN1vpv2c8AtkHcnAzH2sXGfcKDoSlVXsDvYN1OlvexojyHhjkjyEZz0VlJJUnkAckE8uXKvu3O9CfT76S3W3jdVCMrMzAkMoPMDl1yPZQWnSo7sDtE2o2KXLoqMzOpVSSBwOy9T5Vod5O8Q6ZJFFFGksjqXcMxAVM4Xp3khvwmgsClVhsBvNl1G9FvJBHGDG7hlZicrw8sHzPuqwNe1RLS2mnk+jEhYjvOOgHrJwB50GfSqg2Z3rXl9dw28drCDI3pHjchUHN2PkM+3A76t8UClKUClKUCsPU9MiuEKTIHU9x7j4g9QfWKzKUTEzE6wrfVt2XU202PqSdPY4GfeDUXvdj7yLOYGYDvjw/uC+l8KvClc5xVl6GLtTPTnx+LniWykQ5eN0I72Rl+JFfY9TlX6M0g8pXH9a6GrzaIHqB7hVfReLT6316qef4UB/bM3+0S/75/8A7UEk8vfNJ7ZG/wC9X+IQO4e4V6CnovFHrWscsfn+FB2+zt1IfRtpT6zGR8WArbWmwN6/VFj+3IP0XNXNSpjFHvUv2vmnpiI81a2e7Bv/AO04HiI0z+Zv+1b+w3f2ceOJDKR3yMSPwjC+8VK6VaKVZMm3bRfnb6cP4fFXAwOgqp/2gtQ4be1gB5vI0hH1Y04f1kHuq2a5+37X3aamsfdDCo++5Zz+Xs6uyINp1ncSEm2jncryJgSRiM+JjGRnHtxWRf2d6IyZ47wRj6RljnCe0sMe+rk3B2HBYSynrNMcfZjVV/xcdS/b9gNKvSwyPk8vL7jY+NBQ27SSx+WxR3sBkMjhY3L/ADauThQ0OPSBOBkk8yOXfVh79NozDbx2cRw1xlpSP9SvLh+82B5Kw76qTZGHj1GzUd9xD8JFP9Kkm+q4L6vID0jjiQeRXtP1c0GPuwvNPt7h5tSYDgAECGGSReI54nIRGGVAAGf4j4ct7vb2n06/gh+RsHnSTm3YyIRFwPkFnQZHFwcq/Owm62LUbGO5kuJYy7SDhRUIwkjJ3jP7uay9T3Y6bbPwXGqmJ8BuGRrdTg5AOCOnI+6gwdyduZn1CH9yW24WHdkllHwZqrrTbgxywyHkY3jc+aMrf0rordnslbWSyzWtyblJwoEnoFcRlwQrJyPMkHyrn/aqz7K8u4unDNMo8uNuH4YoOiN6G1HyCwZkOJpvm4cdQxHN/urk+fCO+qi3QbL/ACy+Ejr8xbcLt4NJn5tfXzHEfsgHrWs272kfUrqPh4mSNEiiXvZyF4jj+Jn5eSrV+7BbNjTrGOHkZD6czD96Vvpc+8Dko9SigrL9oG9zcWkIP0I3kI/9Rgqn/lv7zXvuZkSz07UL6QHCkL5iGPjwPNpMedRDe3f9trFx4RcEQ+6oJ/Mz1KL+3NvshEB1ndHb1q83aj8iqKCtp7xru67W7kwZpFM0gUnhUkAlQASQq8gOfIAVdsG2+gpbfJlZex4eEp8knwRjnnMXMnxPnVT7AbNLqV78nd2jXs3kLKAT6JUY58v3qsK/3N2cEZkmv5Y41xxO4hVRkgDJIx1IFBUFixWWMpkMHQqe8MGBX25xVgb+Lfh1NH7nt096vKD8OGtzs7u60yS5jNvqYuHjZZezR4GyI2VuYXnjOBn11+P2hbf52ykx1WZSfIxEfq1BJdzFysei8cjBUjeZmY9AoYsSfIVVcEcmuarK54gr8crfUhjXCL4Z+gvmxPjXsNpOx2fFoh9O4nl48HpCgjY/iYqPWOKrH3J7N9jYPcOPnLrmvLpCMhB948T+TL4UFb7mrjGsW311kX/lO/8A01Mt/e0HKGyQ/S+em8gSI1PmeJvur41Xe7a5W31S0kkYKkZcsx6BRDKCTWXp8Emu6wS2QJ3Lv4x264GOvIheFB9Yj10FkbjNmOyt2vZB6c/oxZ6iEHqPtsM+SrVp1528CxoqIAqqAqgdAoGAB6gK9KBSlKBSlKBSlKBSlKBSlKBSlKBSlKBSlKD4a5p26067udTu5RaXJVpSFItpiCsYEakEKQQVQH210vSgjW7bTTbaVaRspVuzDupBBDykyMCDzBBYjB6V83lxu2k3axIzuycIVFLMeJlBwo5k4JqTUoOZ9htHuYtTs3ktblUWZeJmtpgoB5ZJKYABI5mppvn2LnlnW8to2lBQJKiDLKUzhgo5sCDg45jhHsuSlBy9oG299p8Zt4H4VyT2bxAlWPXhDDI593j3VnaLsfqGrXPazCRVc5kuJ1K8gAPQUgcRxgAKOEequk6UGHpGnJbQRwRDEcShVB64HeT3k9SfEmqA3obO3H9rXLxW88iSFHDRwSOvONAfSVSM5BroulBRm5zYuRrs3V1DJGsH90ssbIWlI+lwsByUc8+JX+GryY4FfaUHKmq6Re3E80vyS64ppHfnbTdXYsMng6DNdA7UbJi50n5FGQpSOMRE8hxQ8PCDy5A8OCfAmpVSg5TjF7pVyJCklvMmQCyciCOY71dSPDI9orZajrep6zwxkSTKDkJFFwx8XPmxAx39WOB6q6apQQLdZsKdNjeScg3MoAYKchEHMID3nPMkcuQHPGTr9++lyT2lsYYpJWSYgiNGdgrRvzwoJxlV5+sVZtKDl3ZzYu6urqKGS3uI0dh2jvBIgWMc29JlABwCB6yK6eghVFVEAVVAVQOgAGAB7K9KUHKeo7OXYmlC2lyVEjgEW0xBAY4IITBGKufcxsqbO1aeZCs9xj0WBDJEueFSD0JOWPmoPSrFpQKUpQKUp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46" name="Picture 6" descr="http://news.blog.gustavus.edu/files/2010/04/Princeton-Review-Logo.jpg"/>
          <p:cNvPicPr>
            <a:picLocks noChangeAspect="1" noChangeArrowheads="1"/>
          </p:cNvPicPr>
          <p:nvPr/>
        </p:nvPicPr>
        <p:blipFill>
          <a:blip r:embed="rId5" cstate="print"/>
          <a:srcRect/>
          <a:stretch>
            <a:fillRect/>
          </a:stretch>
        </p:blipFill>
        <p:spPr bwMode="auto">
          <a:xfrm>
            <a:off x="1143000" y="1219200"/>
            <a:ext cx="6383336" cy="3505200"/>
          </a:xfrm>
          <a:prstGeom prst="rect">
            <a:avLst/>
          </a:prstGeom>
          <a:noFill/>
        </p:spPr>
      </p:pic>
      <p:sp>
        <p:nvSpPr>
          <p:cNvPr id="14" name="TextBox 13"/>
          <p:cNvSpPr txBox="1"/>
          <p:nvPr/>
        </p:nvSpPr>
        <p:spPr>
          <a:xfrm>
            <a:off x="0" y="4038600"/>
            <a:ext cx="4953000" cy="461665"/>
          </a:xfrm>
          <a:prstGeom prst="rect">
            <a:avLst/>
          </a:prstGeom>
          <a:noFill/>
        </p:spPr>
        <p:txBody>
          <a:bodyPr wrap="square" rtlCol="0">
            <a:spAutoFit/>
          </a:bodyPr>
          <a:lstStyle/>
          <a:p>
            <a:endParaRPr lang="en-US" sz="2400" dirty="0"/>
          </a:p>
        </p:txBody>
      </p:sp>
      <p:sp>
        <p:nvSpPr>
          <p:cNvPr id="15" name="TextBox 14"/>
          <p:cNvSpPr txBox="1"/>
          <p:nvPr/>
        </p:nvSpPr>
        <p:spPr>
          <a:xfrm>
            <a:off x="2590800" y="5257800"/>
            <a:ext cx="4495800" cy="769441"/>
          </a:xfrm>
          <a:prstGeom prst="rect">
            <a:avLst/>
          </a:prstGeom>
          <a:noFill/>
        </p:spPr>
        <p:txBody>
          <a:bodyPr wrap="square" rtlCol="0">
            <a:spAutoFit/>
          </a:bodyPr>
          <a:lstStyle/>
          <a:p>
            <a:r>
              <a:rPr lang="en-US" sz="4400" dirty="0" smtClean="0"/>
              <a:t>They are here!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0" y="0"/>
            <a:ext cx="9144000" cy="6858000"/>
          </a:xfrm>
          <a:prstGeom prst="rect">
            <a:avLst/>
          </a:prstGeom>
          <a:noFill/>
          <a:ln>
            <a:noFill/>
          </a:ln>
        </p:spPr>
      </p:pic>
      <p:grpSp>
        <p:nvGrpSpPr>
          <p:cNvPr id="2" name="Group 7"/>
          <p:cNvGrpSpPr/>
          <p:nvPr/>
        </p:nvGrpSpPr>
        <p:grpSpPr>
          <a:xfrm>
            <a:off x="228600" y="-41196"/>
            <a:ext cx="6400800" cy="1107996"/>
            <a:chOff x="767621" y="439689"/>
            <a:chExt cx="7147513" cy="765395"/>
          </a:xfrm>
        </p:grpSpPr>
        <p:pic>
          <p:nvPicPr>
            <p:cNvPr id="9" name="Picture 8" descr="logo.png"/>
            <p:cNvPicPr>
              <a:picLocks noChangeAspect="1"/>
            </p:cNvPicPr>
            <p:nvPr/>
          </p:nvPicPr>
          <p:blipFill>
            <a:blip r:embed="rId4" cstate="print">
              <a:duotone>
                <a:prstClr val="black"/>
                <a:schemeClr val="accent2">
                  <a:tint val="45000"/>
                  <a:satMod val="400000"/>
                </a:schemeClr>
              </a:duotone>
              <a:lum bright="38000" contrast="16000"/>
            </a:blip>
            <a:stretch>
              <a:fillRect/>
            </a:stretch>
          </p:blipFill>
          <p:spPr>
            <a:xfrm>
              <a:off x="4352671" y="597604"/>
              <a:ext cx="3562463" cy="473745"/>
            </a:xfrm>
            <a:prstGeom prst="rect">
              <a:avLst/>
            </a:prstGeom>
            <a:noFill/>
            <a:effectLst>
              <a:outerShdw blurRad="50800" dist="50800" dir="5400000" algn="ctr" rotWithShape="0">
                <a:srgbClr val="FF0000"/>
              </a:outerShdw>
            </a:effectLst>
          </p:spPr>
        </p:pic>
        <p:sp>
          <p:nvSpPr>
            <p:cNvPr id="10" name="Rectangle 9"/>
            <p:cNvSpPr/>
            <p:nvPr/>
          </p:nvSpPr>
          <p:spPr>
            <a:xfrm>
              <a:off x="767621" y="439689"/>
              <a:ext cx="3515934" cy="76539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Molding</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TextBox 10"/>
          <p:cNvSpPr txBox="1"/>
          <p:nvPr/>
        </p:nvSpPr>
        <p:spPr>
          <a:xfrm>
            <a:off x="5257800" y="4724400"/>
            <a:ext cx="184731" cy="369332"/>
          </a:xfrm>
          <a:prstGeom prst="rect">
            <a:avLst/>
          </a:prstGeom>
          <a:noFill/>
        </p:spPr>
        <p:txBody>
          <a:bodyPr wrap="none" rtlCol="0">
            <a:spAutoFit/>
          </a:bodyPr>
          <a:lstStyle/>
          <a:p>
            <a:endParaRPr lang="en-US" dirty="0"/>
          </a:p>
        </p:txBody>
      </p:sp>
      <p:sp>
        <p:nvSpPr>
          <p:cNvPr id="35842" name="AutoShape 2" descr="data:image/jpeg;base64,/9j/4AAQSkZJRgABAQAAAQABAAD/2wCEAAkGBxQREBQUERQWFhQVGRoYFhcWFBccGBsXGBkXGB0cGRgcHSggHRwlHxwXIjEhJSkrLi8wGiAzODMsNygtLisBCgoKDg0OGxAQGzckHiQ0LDQsNywrLy8wNywsNCwsLDQ3Ni0sLCw3NDcsLDQsLC82LC8sNCwsNDQvNywsLiwsLP/AABEIAJ8BPgMBIgACEQEDEQH/xAAcAAEAAgMBAQEAAAAAAAAAAAAABgcEBQgDAQL/xABKEAACAQMBBQQFCQUECQQDAAABAgMABBEFBgcSITETQVFxImGBkaEUIzJicoKSorEIQlKDwRUzstMXU1STlKPC0fBzs8PSFjRD/8QAGgEBAAMBAQEAAAAAAAAAAAAAAAECBAMFBv/EAC8RAQACAQEFBAkFAAAAAAAAAAABAgMRBBIhMTIFUWGhExUiQXGBkcHhM0Kx0fD/2gAMAwEAAhEDEQA/ALxpSlApSlApSlApSlApSlApSlApSlApSlApSlApXlNOqAs7BVHUsQB7zWik2tjclbVJLlx/ql9AH1ythQPaaiZ0XpjtfphIc0zVftpmp3FyweV4IeRPBJkLn9xGCqWb19BnqamumWCwRhFLt4s7lnJ8WY8zSJ1Xy4oxxHtRM+DMpSlS4lKUoFKUoFKUoFKUoFKUoFKUoFKUoFKUoFKUoFKUoFKUoFKUoFKUNApVT7Vb3ntL2e3jtUkWJuHjMxUk8IJ5BDjBJHXurVf6cpv9ij/4hv8ALoLtpVJf6cpv9ij/AOIb/Lr8vv0mAJ+RR8uf/wCw3d/LoLc1zaC3slVrqVYg5IUtnmQMkcge6vLQ9p7W9Li1mWUoAX4Q3INnGcgdcH3VUW/jUGeezibkyQmR1B5BpSB8Ozat9+z7Y8NtdTY5ySrHnxEacX6yNQTjW9rLe2fs2Znl5fNxqWfJGQPAciDWAt5qV1/dRJaRn9+b05PYg5A+pqk0VlGrs6ood/pMFHEcADmep5AVkVXR3jJSkezXj48fLl9dUZt9joywe7eS6fr86xKD7MY9ED1c6kcMKooVVCqOgAAA8gK/dKmIiFL5b36pKUpUuZSlKBSlKBSlKBSlKBSlKBSlKBSlKBSlKBSlKBSlKBSlKBSlKBSlKBSvhNRXaDbaGBuzhBnnPIInMA+tgDz9QyfKkzEc18eO2SdKxqxL3dZp00ryyRyF5GZ3PbyjLMSxOA2BzNVPvZ2etdPuYYbRWUmMvJxSO/0m4U+kTj6L10TbFii8eOLA4sdM4549Wa5s3s3/AG2r3PhHwRD7ijP5y9FG93R7D22oxXEt2rMqOscYWR0wQvE30SM/STyx66sGLdLpisGET5UgjM8pGQc8wWwRX73NWHY6RCSMGVnlP3mIU/hC1NZGABJ5AcyfUKDmnexfdtrFye6MrEPJEGfzF62ej7yDp2nQ2tmitNhpJZZASqs7luFUBBYhcAtkAEd9Qa9ujcTySgEtPI7gd+ZHLAe84rqDY/ZeHT7VIY1HFwjtXwOKR8cyx8M9B3DAoKb0zfJfpIDMIpo8+koTgbH1GBwD5g/1q9dF1OO6t454jlJVDLnkefcR3EHIPlXMO28UaaleLCAI1mcAL0BBwwA7sNxDHdVia3rb2GzVlChKzXUfIg4ZY3zK5HgcOq57uPNBsdtN8CQSNDYIszLkNK5PZBh1Cheb47zkDzqFJvg1LiB44D38Jh9HHsYNj21qN39xZQ3iy6h/dRqSidmzhpMgLlVB5AcR58s4qc7zduNOv7BooGLTho2i4oXXhw44sMygD0OIY780E03cberqiOroI7iMAugOVZTy40J54zyIPTI5nIqa1ztuQYjV1xnnDLxfZyh5+3hromgUpSgUpSgUpSgUpSgUpSgUpSgUpSgUpSgUpSgUpSgUpSgUpTNArXa1rUNpHxzOFHcOrMfBV760e1W2K27djAO1uW5BRkhSenFjmT9Ue3FYWibGvLJ8o1JjJIeYjJ9FfDixyP2Ry86rrrOkNVNnitd/LOke7vn8eLFNxe6ucRj5NaHq37zj2YJ8hges1K9n9mbezXES+l3yNzc+3uHqGBW3RABgDAHIeQr9VMV04q5Npm0btY3a90ffvfmRgoJPQDJ8hXIOo3ZnllmweKZ3kx35kZnx5866k23eQadddgjPK0TqiopZizjgGAOuM59lUHsrsXeNfWoltZ0jE0bOzwuFCIwc5JHLIXHtqWd0VolgLe2hhHSKNE/AoX+lazeDfdhpd5IDhuxdVPgzjgX4sKkNQLfNBNLpwht4ZJWklTiEaMxCpl8nHQcSqKCk9grDt9Us4+4zKx8osyn/AAY9tdSzShEZm5BQSfIDJqkdzey1zFqJmubeWJY4n4TJGy5dyq8sj+Hjq0tvjJ/Zt0IEd5XiZEWNSzZkwmQBz5Ak+yg5fdmupiR/eXEhI+3M+f1arH37LwXFnCv0IrfC+1uH9EHurVbB7HXf9p2hntZ44kkEjM8Tqo7MF1ySMfSVR7asTfJsZLfJFPbLxywhlZB1eNufo56spHTvDHvABCDbtN3kWqW8s0s0sZSUxgR8GCAkb5PEp/j+FbvWN2Wl2hUXOoyxF8lQ7wAkDrj5uoHomsajprOtv28Jc+mjW5OSOQPC6HBxyyP6Vn2Oy2qavcdpKsuWwGnuFKKqj+FSBkDJIVBjOemc0Fo7tdjrG3la7srp7n0WhJLRlVJKOccKj0uS++rErVbMaFHYWsdvFnhQc2PVmPNmPrJz5dK2tApSlApSlApSlApSlApSlApSlApSlApSlApSlApSlApSvhNAJqA7TbWSTy/JNOyzt6LSKenjwHux3v3d3OvDa7aaS5m+RWOWLHhd1PU96g9yjvb/AMMn2T2ajsYsDnI394+Op8B4KPD21zmZtOkN1MdcFIyZI1memPvP9PDZLZGOzXjb05z9JyOmeoTwHr6n4VJqUq8REcIZMmS2S29adZKq3ehvEuNOu0gtREfmw79ojNzZmAA4XXHJfjVpVzFvRv8At9Xuj1COIx/LVUP5g1So3X+mbUf4bX/cyf5tZNlvqvFPz0FvIPBBJGfeWYfCphu42Fs5NMt5Lm2illkUuXdASVdmZOvghWoJvl2Zt7G5gNqnZrMjl0BJUFGQAqCeWeI8uno8u+guXYza6HU4DJDxKynhkjfHEjYz3ciD3EfAgipBVEbibtYZr2SV1jiWKMuzsFUemQuSeX8VXFp20lpcP2cFzBK+CeGOZGbA6nAOcUG0xUK3nbavpccBiRHeVmHC5IHAgGSMc+rIPbUhl2ktFnEBuIu2Y8IjEilyx7uEcwaje3Wn6VdTIuo3MaSQqeFDdLGQHwclcg88D3UHhuy25n1SScSwxxpCqHKFiSzlgBzPgp+FWBUV2N0mwsbaWWykU275d5TMHTEYIJ7TOMLg554HOs+Da6xkZUS8tmdiFVVnjJZicAAA5JJ7qDd0qP6ztrY2jlLi5jVx1QZZh5qgJHtrO0TX7a8QtazJKB14TzXP8SnmvtFBsqUrQ61tnY2bcFxcxo/egJZx5qgJHtFBvqVo9E2vsrxuG2uY3frwZKvgd4RgGI9eK3lApWt1nX7azUNczxxA9ONgCfsr1PsFaa13j6ZIwVbuME/xh0H4nUD40ErpXm0yhS5YcIHEWyMcOM5z0xjvqtd6e3EP9nlbG8jaWR1XMEyl1TmzHKHKjljProLDn1OFJEieVBLJySMsONsAk8K9TyBOay65u3S3MKaoJ7uaOMJG7B5pAuZG4Yx6THm3Cznx5V0Pp2oxXEYkgkSVCSA8bhlyOoyDigyqVrNZ2gtrQA3M8cWegdwGPkvU+wVprfeTpjtwi7QH66yIPxOoHxoJZSvzFIGAZSCDzBByCPEEVrtT2htbZwlxcQxMRxBZJUQlckZAYjlkHn6qDZ0rVJtHaGFpxcwmFDwtKJUKBgAcFgcZ5jl661drvE02SQRrdx8ROBxB1Un1OyhfjQSmlfAc19oFKUoFKUoFQXeNtQYV+TwnErj02HVEPcPrN8B5ipRr+qra28kzc+Ech4seSj2nFVpsHpzXt8083pCM9oxPQyMfRHkME47sCqXmemHobFhrpOfJHs185TDYHZgWsIkkA7eQc/qL1CD1959fLuqW0FKtEaRox5ctstpvbnJSlKlzec8oRGZuQUFj5AZNcgXdyZnkkb6UrNIfN2LH4mum951/2GkXjZwWjMYPrlIiGPxVzvslo/y2+gtiSolYhiuMhVVnJGeXRe+gtDT98ttBBHElpPiJFRctEBhFC9eInu8KrTa/aWXU7rtpVAOAkca5IVc8lHLLEknnjmT06CrXXcfa99zc4/kj/wCOpXs3u/sbFg8MXFKOksp43HLGVzyU4z9ECgq/VNBbS9nZBMOG4vpoQy96op7RUPrCq5PgXI7qguz95PHIy2gftp0MKmMEycLFWYJjmCQuOLuGenWrO/aEvudpAOnzkrefoov6yV+f2f8ASQWubpgCV4YUOOmRxvg+sGP/AMNBh7t93l7BqNvPcwdnFHxuSZIyeIoyrlVYnq2fZUL3hah8o1S8kzkdqUHlEBF/0109qN2IYZJW+jGjOfJVLH9K5LsrdrmdEPNp5FUn60rgE+9iaC69WHyLZNUIw0kCIR9a5YGT/G59lU9szZ3E13DHaZE7N6DDlw4ByxODgAZOfdzxVs7/AG8CWtrbryDyF8fViThx5ZkX3Vp/2f8AT+K6uZyP7uNY1PrlYs2PXiNffQY+1u6ZrKxe5W57V4xxSqY+EEEjiZTxE5GSeec86i+7i8kh1W0MRILyrG2P3kc8LA+Ixz8wD3Vde+W+7LSJgOspjiH3nBb8qtVSbnrDttYhPdCskp9i8A/M6n2UFj74NuWskW1tm4biVeJnHWOLOMjwdjkA9wBPXFV5u83evqiyyySmKJW4Q3DxM8nU9SOQyMnnkn1GtHt1qRudSu5Cc/Oui8/3Yj2a49i59tdC7t9PEGk2iAYLRLI32pfnG+LGg5s1qzexvJIS4EtvJgOhwcjmrrzypwQfVmr11Pb822iW10wDXNxEoRceiZCuWcj+AdcesDvqbS6TAxLNDEWPMkxqST6yRVDb7L3i1FYFAWO2iVVVRgBn9NsAchyMf4aDWbKbN3OuXcjSTHIAaadwWIyTwqoyBzw2FBAAHkKyt42786UsUizdrHKxTmnCysBxeJBBAPhjFarZ6bVIoibBbsRyHJaC3d1Zl9H6QQg4wR1r21eLWLtVW6hv5VU8Sh7SXAOCMjEY54JoJlumvJrzTr/ThJwkRgQu2SEWcOjKAOeBjI+0elQfbfZJtLmjieVJWdOP0FI4RxFRnJ55Ib3VY+4jQ54GvJLiGWLiESoJYnQnhMpbAYAkc151Cd8F/wBtq8/hEEiHkqBz+Z3oPmw+7yXVIZJY5UiVH7P00Y5PCrEjB6ekKsHW9W//AB3SYLSJle6fj4WC+iMuzNIVJ6DiAAPU47ga3256w7HSID3yl5T5O54fyBap7e3qJn1e4z0h4YU9QVQx/MzUHlshspc61cyM0hAGDNcSAucnOFHMcTYzyyAB7AdnvC3atpsCzpN20ZYI4ZArKT0PXBUkYxjIJHXus/czpoh0mFsDimZ5WI7+JiF/IqVr9/N4E01I++WZB7EDSE+9VH3qCL7iNoXW4eyZiYnQyRg9EdCOIL4BgSceK57zUd3w3/baxP4RKkQ+6oc/mdqzdx1oX1Qvj0YoXZj3AsVQA+eWP3TUK1u8NxczzDLGaWR19Ydyyj3ECgnWw27ufUrZXmnaG1UsYU4clmJwzgZAA5Y4jknGBgAZie2GzzafeSWzsH4QrK4GOJGGQSuTg5yMZ7q6f0OwFvbQwqMCKNEH3VArnLepfdtq90e5GWJf5aKD+fjoLd3JXkkmlKJGLdnI8aZ6hAFIHkMkD1AVPqiO6ex7HR7Ud8imU/zWLj8pUeypdQKUpQKUpQVnva1El4YAeQBkfzOVX/qPtrf7srMR2CtjnKzOfYSg+C/GoJvHcnUps9wjA8uBT+pNWHu7nD6dDj93iU+Ydv6YPtrjX9SXs7TXc2GkR75iZ+espLSlK7PGKUpQVhv+v+CxhhHWWYEj6kas3+Ix1DtxFj2mpPL3Qwt+ORlUflElW5tZsVbak0Zue0+aDBAj8I9PhJzy+qPdX62S2NttN7X5MHzLw8Rd+I+hxYxy5fSNBIqUpQc476L7tdXkUHlDHHF7cGU/+58KtPcrYdlpEbEYMzySn15Yop9qItfvVt1ljczyTy9sZJWLMRLgZPgMdByHsqW6Tp6W0EcEQIjiRUXJyeFRgZPeaCNb27/sdIuSOsgWIfzHVD+UsfZVL7p7HttYth3RlpT5Ihx+cpV/7VbNQ6jCsNwX4FcPhH4SSAyjJxzHpHl448K1uy+7+006YzW4k4yhTLyFgFJVjgeOVHOgqvfvf9pqSRjpDCv45GLH8ojqbbhrHg015f8AXTO3sQLH+qt76/ev7I6Rd3Ms9xdDtXI48XaKAUUJjhzywFAx6qkmg3VhZ28dvDcwCOMELmeMnmSxyc8zkmggP7Ql/hLOAfvM8p+4oQe/tG91Y37Ptj85dznuEcS+ZLOw+CVNtoNlNP1aZZJJi7InABFcDGMs30Rnnz6+oVuNlNl4NNiaK24uF3LnjbiPEQq9fDCjl50HNm2emtbahdRPyxM7Dl1SRi6n8LCrPn3sW8WlRxwcRu+xWPhKMFjcIFLFzgEDqAMk8unPE32x2EtdTw04ZZVGFljIDheuDkFWH2gcZOMZNRa03I2itmS4uHH8IMag+ZCZ9xFBX27TT7q+v4h205hhZZJmM0hXhU5CH0sZcjGPDiPdX3fHZNHrE7MDiZY5FOOoEaxn4oa6B0TRYLOIRW0axxjngd58WJ5s3rJJrC2q2SttSQLcoSVyUdTwuhPXhbwPgcg4HLlQV5u43j2Vpp0cFwzxyQ8fIROwYM7OCpUEZ9LmDjnnurSazvcvZboixAWJiFijaJXkY9ATz+kx/dHTlUmbcfa55XVxjwxFn38H9KlWyu72y09g8KF5QMdrKeJx9nkFXzUCg3egJOLaL5WwacoDKVAC8Z5kADuGcZ9VcsbRztJeXTn6TTSn3yNy9nT2V1sarfaDdPZXM7zJNJCZGLOqNGU4ickgMCRk5PXHqoNjsBtrYzxW1pA7dqkKr2ZikHCIkAOX4eHu6551T+9jTGg1a44geGYiWM+KsBxY8m4h7vGrk2M3b22mzmeKSaSQoUzIU4QrFScBUHP0R1J763m0uzFtqEYjuo+IDmrA4dCe9WHMdBkdDjmDQV3u+3nWcGnxQXTPHJAvAMRuwdR9EqVB54wCDjn6qgW8Xa9tVukMaMsUfoQoebsWIyxUZ9JiFAUZ6DxNWI24+14uV1c8PgeyJ9/B/SpXstu+stPYPFGXlAx2sp4nH2eQVD61AoIps7oDaPod5PKMXMsTMwOPQ9ErFHkd4LZPrYjngVU+w+n9vqNnF3GVCfWsZ7Rh+FGrpraLQ4763a3n4uzcqW4G4SeFgw5+GQK0Oz27WysrhLiES9onFw8cnEBxKVPLHXBPvoJdI4VSxOAAST6hzNch3UzXMzuPpzyMwH15XJA97Cut7+1E0TxMSFkVkJU4OGBBwe44NQuw3S6fDLHIomLROrqGlJHEjBhkY5jIFBNbC1EMUca/RjVUHkoCj9K96UoFKUoFKUoKl3p6eUu1lx6MqgZ+unIg/d4fjXlu82kFrKYpTiKUg8Xcj9Mn1EYBPdgeurK2j0VLyBon5d6t3qw6H9R5GqU1jSZbWQxzLg9x/dYeKnw/Ss94mtt59BseSm04PQX5x/olf6mvtUts5tnPaAIfnYh0RjzUfUbu8jkeVT/TNvrOYDicxN4SDA/EMr8a61vEvNz9n5sU8I1jvhKqVj217HIMxurj6rA/oa981dhng+0r5mmaD7SvCe8jT6bov2mA/WtRdbY2UfW4Q/Yy/wDgBqNYXrjvbpjX5N9XzNQe93mW6/3Uckh9YCL8efwqPX+8m5fPZJHEPIs3vPL4VWclYa8fZ20X/bp8eC2Qax9SuxDDJK3SNGc+SqW/pWNs6ZDawmZi0jIrOTj6TDiPQAcs49laDe5fdjo9z4yBYh/MdVP5S1XYrRuzMOboUeaRRjiklYDHi8jAd/ixqVnddqv+yZ/n2/8AmV4bsLDt9XtFxkI5lb+UpcH8YSunWbAyeQFEOQ9R0yW1mMc8bRTJg4PJhnmCGHwINXjuS2omu4JobhzI1uU4ZGOWKSB8Bj1YgoeZ54I8Krfe7rcd5qbPCQyRRrDxg+ixRpHYg94BcjP1fCrH3IaC1rZSXM3om5KsvFgYhjB4SfDJZ28iKCzaVUO1m+YRsyafGsmMgzS57M4/gQEFh9YkeoEHNRm130ahxZYWzr3r2bjl6mEnL40HQlKg+n7wFudKuLyCMCW2RmkhdsgMq8Z9IDmpXJDY7umQRUT0PfHNPdQQvbxKssqRlg7kjjYLkD20FyUpVQbT743t7uaK3hjkjibg42dgWZeTYA5YDZA8cUFkbWzulhctEjPJ2L8CopZi5UhQFAyeZFc7bI7GXLX9qslncJGJoy7vbSqoRGDHLMoAyBjn41cW1e21xp+nW1xNBH8onYKYuJuFAVZyM9SQAoPrNY+7jeBPqlzJG8EcaRx8ZZWYniLAKMHxHF7qCxqVEdutvoNMUKwMs7DKxKQOX8Tt+6vXuJODgHBxVN1vpv2c8AtkHcnAzH2sXGfcKDoSlVXsDvYN1OlvexojyHhjkjyEZz0VlJJUnkAckE8uXKvu3O9CfT76S3W3jdVCMrMzAkMoPMDl1yPZQWnSo7sDtE2o2KXLoqMzOpVSSBwOy9T5Vod5O8Q6ZJFFFGksjqXcMxAVM4Xp3khvwmgsClVhsBvNl1G9FvJBHGDG7hlZicrw8sHzPuqwNe1RLS2mnk+jEhYjvOOgHrJwB50GfSqg2Z3rXl9dw28drCDI3pHjchUHN2PkM+3A76t8UClKUClKUCsPU9MiuEKTIHU9x7j4g9QfWKzKUTEzE6wrfVt2XU202PqSdPY4GfeDUXvdj7yLOYGYDvjw/uC+l8KvClc5xVl6GLtTPTnx+LniWykQ5eN0I72Rl+JFfY9TlX6M0g8pXH9a6GrzaIHqB7hVfReLT6316qef4UB/bM3+0S/75/8A7UEk8vfNJ7ZG/wC9X+IQO4e4V6CnovFHrWscsfn+FB2+zt1IfRtpT6zGR8WArbWmwN6/VFj+3IP0XNXNSpjFHvUv2vmnpiI81a2e7Bv/AO04HiI0z+Zv+1b+w3f2ceOJDKR3yMSPwjC+8VK6VaKVZMm3bRfnb6cP4fFXAwOgqp/2gtQ4be1gB5vI0hH1Y04f1kHuq2a5+37X3aamsfdDCo++5Zz+Xs6uyINp1ncSEm2jncryJgSRiM+JjGRnHtxWRf2d6IyZ47wRj6RljnCe0sMe+rk3B2HBYSynrNMcfZjVV/xcdS/b9gNKvSwyPk8vL7jY+NBQ27SSx+WxR3sBkMjhY3L/ADauThQ0OPSBOBkk8yOXfVh79NozDbx2cRw1xlpSP9SvLh+82B5Kw76qTZGHj1GzUd9xD8JFP9Kkm+q4L6vID0jjiQeRXtP1c0GPuwvNPt7h5tSYDgAECGGSReI54nIRGGVAAGf4j4ct7vb2n06/gh+RsHnSTm3YyIRFwPkFnQZHFwcq/Owm62LUbGO5kuJYy7SDhRUIwkjJ3jP7uay9T3Y6bbPwXGqmJ8BuGRrdTg5AOCOnI+6gwdyduZn1CH9yW24WHdkllHwZqrrTbgxywyHkY3jc+aMrf0rordnslbWSyzWtyblJwoEnoFcRlwQrJyPMkHyrn/aqz7K8u4unDNMo8uNuH4YoOiN6G1HyCwZkOJpvm4cdQxHN/urk+fCO+qi3QbL/ACy+Ejr8xbcLt4NJn5tfXzHEfsgHrWs272kfUrqPh4mSNEiiXvZyF4jj+Jn5eSrV+7BbNjTrGOHkZD6czD96Vvpc+8Dko9SigrL9oG9zcWkIP0I3kI/9Rgqn/lv7zXvuZkSz07UL6QHCkL5iGPjwPNpMedRDe3f9trFx4RcEQ+6oJ/Mz1KL+3NvshEB1ndHb1q83aj8iqKCtp7xru67W7kwZpFM0gUnhUkAlQASQq8gOfIAVdsG2+gpbfJlZex4eEp8knwRjnnMXMnxPnVT7AbNLqV78nd2jXs3kLKAT6JUY58v3qsK/3N2cEZkmv5Y41xxO4hVRkgDJIx1IFBUFixWWMpkMHQqe8MGBX25xVgb+Lfh1NH7nt096vKD8OGtzs7u60yS5jNvqYuHjZZezR4GyI2VuYXnjOBn11+P2hbf52ykx1WZSfIxEfq1BJdzFysei8cjBUjeZmY9AoYsSfIVVcEcmuarK54gr8crfUhjXCL4Z+gvmxPjXsNpOx2fFoh9O4nl48HpCgjY/iYqPWOKrH3J7N9jYPcOPnLrmvLpCMhB948T+TL4UFb7mrjGsW311kX/lO/8A01Mt/e0HKGyQ/S+em8gSI1PmeJvur41Xe7a5W31S0kkYKkZcsx6BRDKCTWXp8Emu6wS2QJ3Lv4x264GOvIheFB9Yj10FkbjNmOyt2vZB6c/oxZ6iEHqPtsM+SrVp1528CxoqIAqqAqgdAoGAB6gK9KBSlKBSlKBSlKBSlKBSlKBSlKBSlKBSlKD4a5p26067udTu5RaXJVpSFItpiCsYEakEKQQVQH210vSgjW7bTTbaVaRspVuzDupBBDykyMCDzBBYjB6V83lxu2k3axIzuycIVFLMeJlBwo5k4JqTUoOZ9htHuYtTs3ktblUWZeJmtpgoB5ZJKYABI5mppvn2LnlnW8to2lBQJKiDLKUzhgo5sCDg45jhHsuSlBy9oG299p8Zt4H4VyT2bxAlWPXhDDI593j3VnaLsfqGrXPazCRVc5kuJ1K8gAPQUgcRxgAKOEequk6UGHpGnJbQRwRDEcShVB64HeT3k9SfEmqA3obO3H9rXLxW88iSFHDRwSOvONAfSVSM5BroulBRm5zYuRrs3V1DJGsH90ssbIWlI+lwsByUc8+JX+GryY4FfaUHKmq6Re3E80vyS64ppHfnbTdXYsMng6DNdA7UbJi50n5FGQpSOMRE8hxQ8PCDy5A8OCfAmpVSg5TjF7pVyJCklvMmQCyciCOY71dSPDI9orZajrep6zwxkSTKDkJFFwx8XPmxAx39WOB6q6apQQLdZsKdNjeScg3MoAYKchEHMID3nPMkcuQHPGTr9++lyT2lsYYpJWSYgiNGdgrRvzwoJxlV5+sVZtKDl3ZzYu6urqKGS3uI0dh2jvBIgWMc29JlABwCB6yK6eghVFVEAVVAVQOgAGAB7K9KUHKeo7OXYmlC2lyVEjgEW0xBAY4IITBGKufcxsqbO1aeZCs9xj0WBDJEueFSD0JOWPmoPSrFpQKUpQKUp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4" name="AutoShape 4" descr="data:image/jpeg;base64,/9j/4AAQSkZJRgABAQAAAQABAAD/2wCEAAkGBxQREBQUERQWFhQVGRoYFhcWFBccGBsXGBkXGB0cGRgcHSggHRwlHxwXIjEhJSkrLi8wGiAzODMsNygtLisBCgoKDg0OGxAQGzckHiQ0LDQsNywrLy8wNywsNCwsLDQ3Ni0sLCw3NDcsLDQsLC82LC8sNCwsNDQvNywsLiwsLP/AABEIAJ8BPgMBIgACEQEDEQH/xAAcAAEAAgMBAQEAAAAAAAAAAAAABgcEBQgDAQL/xABKEAACAQMBBQQFCQUECQQDAAABAgMABBEFBgcSITETQVFxImGBkaEUIzJicoKSorEIQlKDwRUzstMXU1STlKPC0fBzs8PSFjRD/8QAGgEBAAMBAQEAAAAAAAAAAAAAAAECBAMFBv/EAC8RAQACAQEFBAkFAAAAAAAAAAABAgMRBBIhMTIFUWGhExUiQXGBkcHhM0Kx0fD/2gAMAwEAAhEDEQA/ALxpSlApSlApSlApSlApSlApSlApSlApSlApSlApXlNOqAs7BVHUsQB7zWik2tjclbVJLlx/ql9AH1ythQPaaiZ0XpjtfphIc0zVftpmp3FyweV4IeRPBJkLn9xGCqWb19BnqamumWCwRhFLt4s7lnJ8WY8zSJ1Xy4oxxHtRM+DMpSlS4lKUoFKUoFKUoFKUoFKUoFKUoFKUoFKUoFKUoFKUoFKUoFKUoFKUNApVT7Vb3ntL2e3jtUkWJuHjMxUk8IJ5BDjBJHXurVf6cpv9ij/4hv8ALoLtpVJf6cpv9ij/AOIb/Lr8vv0mAJ+RR8uf/wCw3d/LoLc1zaC3slVrqVYg5IUtnmQMkcge6vLQ9p7W9Li1mWUoAX4Q3INnGcgdcH3VUW/jUGeezibkyQmR1B5BpSB8Ozat9+z7Y8NtdTY5ySrHnxEacX6yNQTjW9rLe2fs2Znl5fNxqWfJGQPAciDWAt5qV1/dRJaRn9+b05PYg5A+pqk0VlGrs6ood/pMFHEcADmep5AVkVXR3jJSkezXj48fLl9dUZt9joywe7eS6fr86xKD7MY9ED1c6kcMKooVVCqOgAAA8gK/dKmIiFL5b36pKUpUuZSlKBSlKBSlKBSlKBSlKBSlKBSlKBSlKBSlKBSlKBSlKBSlKBSlKBSvhNRXaDbaGBuzhBnnPIInMA+tgDz9QyfKkzEc18eO2SdKxqxL3dZp00ryyRyF5GZ3PbyjLMSxOA2BzNVPvZ2etdPuYYbRWUmMvJxSO/0m4U+kTj6L10TbFii8eOLA4sdM4549Wa5s3s3/AG2r3PhHwRD7ijP5y9FG93R7D22oxXEt2rMqOscYWR0wQvE30SM/STyx66sGLdLpisGET5UgjM8pGQc8wWwRX73NWHY6RCSMGVnlP3mIU/hC1NZGABJ5AcyfUKDmnexfdtrFye6MrEPJEGfzF62ej7yDp2nQ2tmitNhpJZZASqs7luFUBBYhcAtkAEd9Qa9ujcTySgEtPI7gd+ZHLAe84rqDY/ZeHT7VIY1HFwjtXwOKR8cyx8M9B3DAoKb0zfJfpIDMIpo8+koTgbH1GBwD5g/1q9dF1OO6t454jlJVDLnkefcR3EHIPlXMO28UaaleLCAI1mcAL0BBwwA7sNxDHdVia3rb2GzVlChKzXUfIg4ZY3zK5HgcOq57uPNBsdtN8CQSNDYIszLkNK5PZBh1Cheb47zkDzqFJvg1LiB44D38Jh9HHsYNj21qN39xZQ3iy6h/dRqSidmzhpMgLlVB5AcR58s4qc7zduNOv7BooGLTho2i4oXXhw44sMygD0OIY780E03cberqiOroI7iMAugOVZTy40J54zyIPTI5nIqa1ztuQYjV1xnnDLxfZyh5+3hromgUpSgUpSgUpSgUpSgUpSgUpSgUpSgUpSgUpSgUpSgUpSgUpTNArXa1rUNpHxzOFHcOrMfBV760e1W2K27djAO1uW5BRkhSenFjmT9Ue3FYWibGvLJ8o1JjJIeYjJ9FfDixyP2Ry86rrrOkNVNnitd/LOke7vn8eLFNxe6ucRj5NaHq37zj2YJ8hges1K9n9mbezXES+l3yNzc+3uHqGBW3RABgDAHIeQr9VMV04q5Npm0btY3a90ffvfmRgoJPQDJ8hXIOo3ZnllmweKZ3kx35kZnx5866k23eQadddgjPK0TqiopZizjgGAOuM59lUHsrsXeNfWoltZ0jE0bOzwuFCIwc5JHLIXHtqWd0VolgLe2hhHSKNE/AoX+lazeDfdhpd5IDhuxdVPgzjgX4sKkNQLfNBNLpwht4ZJWklTiEaMxCpl8nHQcSqKCk9grDt9Us4+4zKx8osyn/AAY9tdSzShEZm5BQSfIDJqkdzey1zFqJmubeWJY4n4TJGy5dyq8sj+Hjq0tvjJ/Zt0IEd5XiZEWNSzZkwmQBz5Ak+yg5fdmupiR/eXEhI+3M+f1arH37LwXFnCv0IrfC+1uH9EHurVbB7HXf9p2hntZ44kkEjM8Tqo7MF1ySMfSVR7asTfJsZLfJFPbLxywhlZB1eNufo56spHTvDHvABCDbtN3kWqW8s0s0sZSUxgR8GCAkb5PEp/j+FbvWN2Wl2hUXOoyxF8lQ7wAkDrj5uoHomsajprOtv28Jc+mjW5OSOQPC6HBxyyP6Vn2Oy2qavcdpKsuWwGnuFKKqj+FSBkDJIVBjOemc0Fo7tdjrG3la7srp7n0WhJLRlVJKOccKj0uS++rErVbMaFHYWsdvFnhQc2PVmPNmPrJz5dK2tApSlApSlApSlApSlApSlApSlApSlApSlApSlApSlApSvhNAJqA7TbWSTy/JNOyzt6LSKenjwHux3v3d3OvDa7aaS5m+RWOWLHhd1PU96g9yjvb/AMMn2T2ajsYsDnI394+Op8B4KPD21zmZtOkN1MdcFIyZI1memPvP9PDZLZGOzXjb05z9JyOmeoTwHr6n4VJqUq8REcIZMmS2S29adZKq3ehvEuNOu0gtREfmw79ojNzZmAA4XXHJfjVpVzFvRv8At9Xuj1COIx/LVUP5g1So3X+mbUf4bX/cyf5tZNlvqvFPz0FvIPBBJGfeWYfCphu42Fs5NMt5Lm2illkUuXdASVdmZOvghWoJvl2Zt7G5gNqnZrMjl0BJUFGQAqCeWeI8uno8u+guXYza6HU4DJDxKynhkjfHEjYz3ciD3EfAgipBVEbibtYZr2SV1jiWKMuzsFUemQuSeX8VXFp20lpcP2cFzBK+CeGOZGbA6nAOcUG0xUK3nbavpccBiRHeVmHC5IHAgGSMc+rIPbUhl2ktFnEBuIu2Y8IjEilyx7uEcwaje3Wn6VdTIuo3MaSQqeFDdLGQHwclcg88D3UHhuy25n1SScSwxxpCqHKFiSzlgBzPgp+FWBUV2N0mwsbaWWykU275d5TMHTEYIJ7TOMLg554HOs+Da6xkZUS8tmdiFVVnjJZicAAA5JJ7qDd0qP6ztrY2jlLi5jVx1QZZh5qgJHtrO0TX7a8QtazJKB14TzXP8SnmvtFBsqUrQ61tnY2bcFxcxo/egJZx5qgJHtFBvqVo9E2vsrxuG2uY3frwZKvgd4RgGI9eK3lApWt1nX7azUNczxxA9ONgCfsr1PsFaa13j6ZIwVbuME/xh0H4nUD40ErpXm0yhS5YcIHEWyMcOM5z0xjvqtd6e3EP9nlbG8jaWR1XMEyl1TmzHKHKjljProLDn1OFJEieVBLJySMsONsAk8K9TyBOay65u3S3MKaoJ7uaOMJG7B5pAuZG4Yx6THm3Cznx5V0Pp2oxXEYkgkSVCSA8bhlyOoyDigyqVrNZ2gtrQA3M8cWegdwGPkvU+wVprfeTpjtwi7QH66yIPxOoHxoJZSvzFIGAZSCDzBByCPEEVrtT2htbZwlxcQxMRxBZJUQlckZAYjlkHn6qDZ0rVJtHaGFpxcwmFDwtKJUKBgAcFgcZ5jl661drvE02SQRrdx8ROBxB1Un1OyhfjQSmlfAc19oFKUoFKUoFQXeNtQYV+TwnErj02HVEPcPrN8B5ipRr+qra28kzc+Ech4seSj2nFVpsHpzXt8083pCM9oxPQyMfRHkME47sCqXmemHobFhrpOfJHs185TDYHZgWsIkkA7eQc/qL1CD1959fLuqW0FKtEaRox5ctstpvbnJSlKlzec8oRGZuQUFj5AZNcgXdyZnkkb6UrNIfN2LH4mum951/2GkXjZwWjMYPrlIiGPxVzvslo/y2+gtiSolYhiuMhVVnJGeXRe+gtDT98ttBBHElpPiJFRctEBhFC9eInu8KrTa/aWXU7rtpVAOAkca5IVc8lHLLEknnjmT06CrXXcfa99zc4/kj/wCOpXs3u/sbFg8MXFKOksp43HLGVzyU4z9ECgq/VNBbS9nZBMOG4vpoQy96op7RUPrCq5PgXI7qguz95PHIy2gftp0MKmMEycLFWYJjmCQuOLuGenWrO/aEvudpAOnzkrefoov6yV+f2f8ASQWubpgCV4YUOOmRxvg+sGP/AMNBh7t93l7BqNvPcwdnFHxuSZIyeIoyrlVYnq2fZUL3hah8o1S8kzkdqUHlEBF/0109qN2IYZJW+jGjOfJVLH9K5LsrdrmdEPNp5FUn60rgE+9iaC69WHyLZNUIw0kCIR9a5YGT/G59lU9szZ3E13DHaZE7N6DDlw4ByxODgAZOfdzxVs7/AG8CWtrbryDyF8fViThx5ZkX3Vp/2f8AT+K6uZyP7uNY1PrlYs2PXiNffQY+1u6ZrKxe5W57V4xxSqY+EEEjiZTxE5GSeec86i+7i8kh1W0MRILyrG2P3kc8LA+Ixz8wD3Vde+W+7LSJgOspjiH3nBb8qtVSbnrDttYhPdCskp9i8A/M6n2UFj74NuWskW1tm4biVeJnHWOLOMjwdjkA9wBPXFV5u83evqiyyySmKJW4Q3DxM8nU9SOQyMnnkn1GtHt1qRudSu5Cc/Oui8/3Yj2a49i59tdC7t9PEGk2iAYLRLI32pfnG+LGg5s1qzexvJIS4EtvJgOhwcjmrrzypwQfVmr11Pb822iW10wDXNxEoRceiZCuWcj+AdcesDvqbS6TAxLNDEWPMkxqST6yRVDb7L3i1FYFAWO2iVVVRgBn9NsAchyMf4aDWbKbN3OuXcjSTHIAaadwWIyTwqoyBzw2FBAAHkKyt42786UsUizdrHKxTmnCysBxeJBBAPhjFarZ6bVIoibBbsRyHJaC3d1Zl9H6QQg4wR1r21eLWLtVW6hv5VU8Sh7SXAOCMjEY54JoJlumvJrzTr/ThJwkRgQu2SEWcOjKAOeBjI+0elQfbfZJtLmjieVJWdOP0FI4RxFRnJ55Ib3VY+4jQ54GvJLiGWLiESoJYnQnhMpbAYAkc151Cd8F/wBtq8/hEEiHkqBz+Z3oPmw+7yXVIZJY5UiVH7P00Y5PCrEjB6ekKsHW9W//AB3SYLSJle6fj4WC+iMuzNIVJ6DiAAPU47ga3256w7HSID3yl5T5O54fyBap7e3qJn1e4z0h4YU9QVQx/MzUHlshspc61cyM0hAGDNcSAucnOFHMcTYzyyAB7AdnvC3atpsCzpN20ZYI4ZArKT0PXBUkYxjIJHXus/czpoh0mFsDimZ5WI7+JiF/IqVr9/N4E01I++WZB7EDSE+9VH3qCL7iNoXW4eyZiYnQyRg9EdCOIL4BgSceK57zUd3w3/baxP4RKkQ+6oc/mdqzdx1oX1Qvj0YoXZj3AsVQA+eWP3TUK1u8NxczzDLGaWR19Ydyyj3ECgnWw27ufUrZXmnaG1UsYU4clmJwzgZAA5Y4jknGBgAZie2GzzafeSWzsH4QrK4GOJGGQSuTg5yMZ7q6f0OwFvbQwqMCKNEH3VArnLepfdtq90e5GWJf5aKD+fjoLd3JXkkmlKJGLdnI8aZ6hAFIHkMkD1AVPqiO6ex7HR7Ud8imU/zWLj8pUeypdQKUpQKUpQVnva1El4YAeQBkfzOVX/qPtrf7srMR2CtjnKzOfYSg+C/GoJvHcnUps9wjA8uBT+pNWHu7nD6dDj93iU+Ydv6YPtrjX9SXs7TXc2GkR75iZ+espLSlK7PGKUpQVhv+v+CxhhHWWYEj6kas3+Ix1DtxFj2mpPL3Qwt+ORlUflElW5tZsVbak0Zue0+aDBAj8I9PhJzy+qPdX62S2NttN7X5MHzLw8Rd+I+hxYxy5fSNBIqUpQc476L7tdXkUHlDHHF7cGU/+58KtPcrYdlpEbEYMzySn15Yop9qItfvVt1ljczyTy9sZJWLMRLgZPgMdByHsqW6Tp6W0EcEQIjiRUXJyeFRgZPeaCNb27/sdIuSOsgWIfzHVD+UsfZVL7p7HttYth3RlpT5Ihx+cpV/7VbNQ6jCsNwX4FcPhH4SSAyjJxzHpHl448K1uy+7+006YzW4k4yhTLyFgFJVjgeOVHOgqvfvf9pqSRjpDCv45GLH8ojqbbhrHg015f8AXTO3sQLH+qt76/ev7I6Rd3Ms9xdDtXI48XaKAUUJjhzywFAx6qkmg3VhZ28dvDcwCOMELmeMnmSxyc8zkmggP7Ql/hLOAfvM8p+4oQe/tG91Y37Ptj85dznuEcS+ZLOw+CVNtoNlNP1aZZJJi7InABFcDGMs30Rnnz6+oVuNlNl4NNiaK24uF3LnjbiPEQq9fDCjl50HNm2emtbahdRPyxM7Dl1SRi6n8LCrPn3sW8WlRxwcRu+xWPhKMFjcIFLFzgEDqAMk8unPE32x2EtdTw04ZZVGFljIDheuDkFWH2gcZOMZNRa03I2itmS4uHH8IMag+ZCZ9xFBX27TT7q+v4h205hhZZJmM0hXhU5CH0sZcjGPDiPdX3fHZNHrE7MDiZY5FOOoEaxn4oa6B0TRYLOIRW0axxjngd58WJ5s3rJJrC2q2SttSQLcoSVyUdTwuhPXhbwPgcg4HLlQV5u43j2Vpp0cFwzxyQ8fIROwYM7OCpUEZ9LmDjnnurSazvcvZboixAWJiFijaJXkY9ATz+kx/dHTlUmbcfa55XVxjwxFn38H9KlWyu72y09g8KF5QMdrKeJx9nkFXzUCg3egJOLaL5WwacoDKVAC8Z5kADuGcZ9VcsbRztJeXTn6TTSn3yNy9nT2V1sarfaDdPZXM7zJNJCZGLOqNGU4ickgMCRk5PXHqoNjsBtrYzxW1pA7dqkKr2ZikHCIkAOX4eHu6551T+9jTGg1a44geGYiWM+KsBxY8m4h7vGrk2M3b22mzmeKSaSQoUzIU4QrFScBUHP0R1J763m0uzFtqEYjuo+IDmrA4dCe9WHMdBkdDjmDQV3u+3nWcGnxQXTPHJAvAMRuwdR9EqVB54wCDjn6qgW8Xa9tVukMaMsUfoQoebsWIyxUZ9JiFAUZ6DxNWI24+14uV1c8PgeyJ9/B/SpXstu+stPYPFGXlAx2sp4nH2eQVD61AoIps7oDaPod5PKMXMsTMwOPQ9ErFHkd4LZPrYjngVU+w+n9vqNnF3GVCfWsZ7Rh+FGrpraLQ4763a3n4uzcqW4G4SeFgw5+GQK0Oz27WysrhLiES9onFw8cnEBxKVPLHXBPvoJdI4VSxOAAST6hzNch3UzXMzuPpzyMwH15XJA97Cut7+1E0TxMSFkVkJU4OGBBwe44NQuw3S6fDLHIomLROrqGlJHEjBhkY5jIFBNbC1EMUca/RjVUHkoCj9K96UoFKUoFKUoKl3p6eUu1lx6MqgZ+unIg/d4fjXlu82kFrKYpTiKUg8Xcj9Mn1EYBPdgeurK2j0VLyBon5d6t3qw6H9R5GqU1jSZbWQxzLg9x/dYeKnw/Ss94mtt59BseSm04PQX5x/olf6mvtUts5tnPaAIfnYh0RjzUfUbu8jkeVT/TNvrOYDicxN4SDA/EMr8a61vEvNz9n5sU8I1jvhKqVj217HIMxurj6rA/oa981dhng+0r5mmaD7SvCe8jT6bov2mA/WtRdbY2UfW4Q/Yy/wDgBqNYXrjvbpjX5N9XzNQe93mW6/3Uckh9YCL8efwqPX+8m5fPZJHEPIs3vPL4VWclYa8fZ20X/bp8eC2Qax9SuxDDJK3SNGc+SqW/pWNs6ZDawmZi0jIrOTj6TDiPQAcs49laDe5fdjo9z4yBYh/MdVP5S1XYrRuzMOboUeaRRjiklYDHi8jAd/ixqVnddqv+yZ/n2/8AmV4bsLDt9XtFxkI5lb+UpcH8YSunWbAyeQFEOQ9R0yW1mMc8bRTJg4PJhnmCGHwINXjuS2omu4JobhzI1uU4ZGOWKSB8Bj1YgoeZ54I8Krfe7rcd5qbPCQyRRrDxg+ixRpHYg94BcjP1fCrH3IaC1rZSXM3om5KsvFgYhjB4SfDJZ28iKCzaVUO1m+YRsyafGsmMgzS57M4/gQEFh9YkeoEHNRm130ahxZYWzr3r2bjl6mEnL40HQlKg+n7wFudKuLyCMCW2RmkhdsgMq8Z9IDmpXJDY7umQRUT0PfHNPdQQvbxKssqRlg7kjjYLkD20FyUpVQbT743t7uaK3hjkjibg42dgWZeTYA5YDZA8cUFkbWzulhctEjPJ2L8CopZi5UhQFAyeZFc7bI7GXLX9qslncJGJoy7vbSqoRGDHLMoAyBjn41cW1e21xp+nW1xNBH8onYKYuJuFAVZyM9SQAoPrNY+7jeBPqlzJG8EcaRx8ZZWYniLAKMHxHF7qCxqVEdutvoNMUKwMs7DKxKQOX8Tt+6vXuJODgHBxVN1vpv2c8AtkHcnAzH2sXGfcKDoSlVXsDvYN1OlvexojyHhjkjyEZz0VlJJUnkAckE8uXKvu3O9CfT76S3W3jdVCMrMzAkMoPMDl1yPZQWnSo7sDtE2o2KXLoqMzOpVSSBwOy9T5Vod5O8Q6ZJFFFGksjqXcMxAVM4Xp3khvwmgsClVhsBvNl1G9FvJBHGDG7hlZicrw8sHzPuqwNe1RLS2mnk+jEhYjvOOgHrJwB50GfSqg2Z3rXl9dw28drCDI3pHjchUHN2PkM+3A76t8UClKUClKUCsPU9MiuEKTIHU9x7j4g9QfWKzKUTEzE6wrfVt2XU202PqSdPY4GfeDUXvdj7yLOYGYDvjw/uC+l8KvClc5xVl6GLtTPTnx+LniWykQ5eN0I72Rl+JFfY9TlX6M0g8pXH9a6GrzaIHqB7hVfReLT6316qef4UB/bM3+0S/75/8A7UEk8vfNJ7ZG/wC9X+IQO4e4V6CnovFHrWscsfn+FB2+zt1IfRtpT6zGR8WArbWmwN6/VFj+3IP0XNXNSpjFHvUv2vmnpiI81a2e7Bv/AO04HiI0z+Zv+1b+w3f2ceOJDKR3yMSPwjC+8VK6VaKVZMm3bRfnb6cP4fFXAwOgqp/2gtQ4be1gB5vI0hH1Y04f1kHuq2a5+37X3aamsfdDCo++5Zz+Xs6uyINp1ncSEm2jncryJgSRiM+JjGRnHtxWRf2d6IyZ47wRj6RljnCe0sMe+rk3B2HBYSynrNMcfZjVV/xcdS/b9gNKvSwyPk8vL7jY+NBQ27SSx+WxR3sBkMjhY3L/ADauThQ0OPSBOBkk8yOXfVh79NozDbx2cRw1xlpSP9SvLh+82B5Kw76qTZGHj1GzUd9xD8JFP9Kkm+q4L6vID0jjiQeRXtP1c0GPuwvNPt7h5tSYDgAECGGSReI54nIRGGVAAGf4j4ct7vb2n06/gh+RsHnSTm3YyIRFwPkFnQZHFwcq/Owm62LUbGO5kuJYy7SDhRUIwkjJ3jP7uay9T3Y6bbPwXGqmJ8BuGRrdTg5AOCOnI+6gwdyduZn1CH9yW24WHdkllHwZqrrTbgxywyHkY3jc+aMrf0rordnslbWSyzWtyblJwoEnoFcRlwQrJyPMkHyrn/aqz7K8u4unDNMo8uNuH4YoOiN6G1HyCwZkOJpvm4cdQxHN/urk+fCO+qi3QbL/ACy+Ejr8xbcLt4NJn5tfXzHEfsgHrWs272kfUrqPh4mSNEiiXvZyF4jj+Jn5eSrV+7BbNjTrGOHkZD6czD96Vvpc+8Dko9SigrL9oG9zcWkIP0I3kI/9Rgqn/lv7zXvuZkSz07UL6QHCkL5iGPjwPNpMedRDe3f9trFx4RcEQ+6oJ/Mz1KL+3NvshEB1ndHb1q83aj8iqKCtp7xru67W7kwZpFM0gUnhUkAlQASQq8gOfIAVdsG2+gpbfJlZex4eEp8knwRjnnMXMnxPnVT7AbNLqV78nd2jXs3kLKAT6JUY58v3qsK/3N2cEZkmv5Y41xxO4hVRkgDJIx1IFBUFixWWMpkMHQqe8MGBX25xVgb+Lfh1NH7nt096vKD8OGtzs7u60yS5jNvqYuHjZZezR4GyI2VuYXnjOBn11+P2hbf52ykx1WZSfIxEfq1BJdzFysei8cjBUjeZmY9AoYsSfIVVcEcmuarK54gr8crfUhjXCL4Z+gvmxPjXsNpOx2fFoh9O4nl48HpCgjY/iYqPWOKrH3J7N9jYPcOPnLrmvLpCMhB948T+TL4UFb7mrjGsW311kX/lO/8A01Mt/e0HKGyQ/S+em8gSI1PmeJvur41Xe7a5W31S0kkYKkZcsx6BRDKCTWXp8Emu6wS2QJ3Lv4x264GOvIheFB9Yj10FkbjNmOyt2vZB6c/oxZ6iEHqPtsM+SrVp1528CxoqIAqqAqgdAoGAB6gK9KBSlKBSlKBSlKBSlKBSlKBSlKBSlKBSlKD4a5p26067udTu5RaXJVpSFItpiCsYEakEKQQVQH210vSgjW7bTTbaVaRspVuzDupBBDykyMCDzBBYjB6V83lxu2k3axIzuycIVFLMeJlBwo5k4JqTUoOZ9htHuYtTs3ktblUWZeJmtpgoB5ZJKYABI5mppvn2LnlnW8to2lBQJKiDLKUzhgo5sCDg45jhHsuSlBy9oG299p8Zt4H4VyT2bxAlWPXhDDI593j3VnaLsfqGrXPazCRVc5kuJ1K8gAPQUgcRxgAKOEequk6UGHpGnJbQRwRDEcShVB64HeT3k9SfEmqA3obO3H9rXLxW88iSFHDRwSOvONAfSVSM5BroulBRm5zYuRrs3V1DJGsH90ssbIWlI+lwsByUc8+JX+GryY4FfaUHKmq6Re3E80vyS64ppHfnbTdXYsMng6DNdA7UbJi50n5FGQpSOMRE8hxQ8PCDy5A8OCfAmpVSg5TjF7pVyJCklvMmQCyciCOY71dSPDI9orZajrep6zwxkSTKDkJFFwx8XPmxAx39WOB6q6apQQLdZsKdNjeScg3MoAYKchEHMID3nPMkcuQHPGTr9++lyT2lsYYpJWSYgiNGdgrRvzwoJxlV5+sVZtKDl3ZzYu6urqKGS3uI0dh2jvBIgWMc29JlABwCB6yK6eghVFVEAVVAVQOgAGAB7K9KUHKeo7OXYmlC2lyVEjgEW0xBAY4IITBGKufcxsqbO1aeZCs9xj0WBDJEueFSD0JOWPmoPSrFpQKUpQKUp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48" name="Picture 8" descr="http://umc.colorado.edu/sites/default/files/page_photos/kaplan_logo.gif"/>
          <p:cNvPicPr>
            <a:picLocks noChangeAspect="1" noChangeArrowheads="1"/>
          </p:cNvPicPr>
          <p:nvPr/>
        </p:nvPicPr>
        <p:blipFill>
          <a:blip r:embed="rId5" cstate="print"/>
          <a:srcRect/>
          <a:stretch>
            <a:fillRect/>
          </a:stretch>
        </p:blipFill>
        <p:spPr bwMode="auto">
          <a:xfrm>
            <a:off x="1905000" y="1219200"/>
            <a:ext cx="5521447" cy="3200400"/>
          </a:xfrm>
          <a:prstGeom prst="rect">
            <a:avLst/>
          </a:prstGeom>
          <a:noFill/>
        </p:spPr>
      </p:pic>
      <p:sp>
        <p:nvSpPr>
          <p:cNvPr id="14" name="TextBox 13"/>
          <p:cNvSpPr txBox="1"/>
          <p:nvPr/>
        </p:nvSpPr>
        <p:spPr>
          <a:xfrm>
            <a:off x="1905000" y="4648200"/>
            <a:ext cx="6096000" cy="1384995"/>
          </a:xfrm>
          <a:prstGeom prst="rect">
            <a:avLst/>
          </a:prstGeom>
          <a:noFill/>
        </p:spPr>
        <p:txBody>
          <a:bodyPr wrap="square" rtlCol="0">
            <a:spAutoFit/>
          </a:bodyPr>
          <a:lstStyle/>
          <a:p>
            <a:r>
              <a:rPr lang="en-US" sz="2800" dirty="0" smtClean="0"/>
              <a:t>Visiting us on our 3</a:t>
            </a:r>
            <a:r>
              <a:rPr lang="en-US" sz="2800" baseline="30000" dirty="0" smtClean="0"/>
              <a:t>rd</a:t>
            </a:r>
            <a:r>
              <a:rPr lang="en-US" sz="2800" dirty="0" smtClean="0"/>
              <a:t> General Meeting</a:t>
            </a:r>
          </a:p>
          <a:p>
            <a:r>
              <a:rPr lang="en-US" sz="2800" dirty="0"/>
              <a:t> </a:t>
            </a:r>
            <a:r>
              <a:rPr lang="en-US" sz="2800" dirty="0" smtClean="0"/>
              <a:t>    Tuesday November 5</a:t>
            </a:r>
            <a:r>
              <a:rPr lang="en-US" sz="2800" baseline="30000" dirty="0" smtClean="0"/>
              <a:t>th</a:t>
            </a:r>
            <a:r>
              <a:rPr lang="en-US" sz="2800" dirty="0" smtClean="0"/>
              <a:t> at 7:00 PM </a:t>
            </a:r>
            <a:br>
              <a:rPr lang="en-US" sz="2800" dirty="0" smtClean="0"/>
            </a:br>
            <a:r>
              <a:rPr lang="en-US" sz="2800" dirty="0" smtClean="0"/>
              <a:t>     Room: TBA </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0" y="0"/>
            <a:ext cx="9144000" cy="6858000"/>
          </a:xfrm>
          <a:prstGeom prst="rect">
            <a:avLst/>
          </a:prstGeom>
          <a:noFill/>
          <a:ln>
            <a:noFill/>
          </a:ln>
        </p:spPr>
      </p:pic>
      <p:grpSp>
        <p:nvGrpSpPr>
          <p:cNvPr id="4" name="Group 7"/>
          <p:cNvGrpSpPr/>
          <p:nvPr/>
        </p:nvGrpSpPr>
        <p:grpSpPr>
          <a:xfrm>
            <a:off x="228600" y="-41196"/>
            <a:ext cx="6400800" cy="1107996"/>
            <a:chOff x="767621" y="439689"/>
            <a:chExt cx="7147513" cy="765395"/>
          </a:xfrm>
        </p:grpSpPr>
        <p:pic>
          <p:nvPicPr>
            <p:cNvPr id="9" name="Picture 8" descr="logo.png"/>
            <p:cNvPicPr>
              <a:picLocks noChangeAspect="1"/>
            </p:cNvPicPr>
            <p:nvPr/>
          </p:nvPicPr>
          <p:blipFill>
            <a:blip r:embed="rId4" cstate="print">
              <a:duotone>
                <a:prstClr val="black"/>
                <a:schemeClr val="accent2">
                  <a:tint val="45000"/>
                  <a:satMod val="400000"/>
                </a:schemeClr>
              </a:duotone>
              <a:lum bright="38000" contrast="16000"/>
            </a:blip>
            <a:stretch>
              <a:fillRect/>
            </a:stretch>
          </p:blipFill>
          <p:spPr>
            <a:xfrm>
              <a:off x="4352671" y="597604"/>
              <a:ext cx="3562463" cy="473745"/>
            </a:xfrm>
            <a:prstGeom prst="rect">
              <a:avLst/>
            </a:prstGeom>
            <a:noFill/>
            <a:effectLst>
              <a:outerShdw blurRad="50800" dist="50800" dir="5400000" algn="ctr" rotWithShape="0">
                <a:srgbClr val="FF0000"/>
              </a:outerShdw>
            </a:effectLst>
          </p:spPr>
        </p:pic>
        <p:sp>
          <p:nvSpPr>
            <p:cNvPr id="10" name="Rectangle 9"/>
            <p:cNvSpPr/>
            <p:nvPr/>
          </p:nvSpPr>
          <p:spPr>
            <a:xfrm>
              <a:off x="767621" y="439689"/>
              <a:ext cx="3515934" cy="76539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Molding</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TextBox 10"/>
          <p:cNvSpPr txBox="1"/>
          <p:nvPr/>
        </p:nvSpPr>
        <p:spPr>
          <a:xfrm>
            <a:off x="5257800" y="4724400"/>
            <a:ext cx="184731" cy="369332"/>
          </a:xfrm>
          <a:prstGeom prst="rect">
            <a:avLst/>
          </a:prstGeom>
          <a:noFill/>
        </p:spPr>
        <p:txBody>
          <a:bodyPr wrap="none" rtlCol="0">
            <a:spAutoFit/>
          </a:bodyPr>
          <a:lstStyle/>
          <a:p>
            <a:endParaRPr lang="en-US" dirty="0"/>
          </a:p>
        </p:txBody>
      </p:sp>
      <p:sp>
        <p:nvSpPr>
          <p:cNvPr id="13" name="Rectangle 12"/>
          <p:cNvSpPr/>
          <p:nvPr/>
        </p:nvSpPr>
        <p:spPr>
          <a:xfrm>
            <a:off x="919862" y="1524000"/>
            <a:ext cx="7274364" cy="4247317"/>
          </a:xfrm>
          <a:prstGeom prst="rect">
            <a:avLst/>
          </a:prstGeom>
          <a:noFill/>
        </p:spPr>
        <p:txBody>
          <a:bodyPr wrap="non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Next Meeting:</a:t>
            </a:r>
          </a:p>
          <a:p>
            <a:pPr algn="ctr"/>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3</a:t>
            </a:r>
            <a:r>
              <a:rPr lang="en-US" sz="5400" b="1" spc="50" baseline="3000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nd</a:t>
            </a: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General Meeting</a:t>
            </a:r>
          </a:p>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Tuesday November 5</a:t>
            </a:r>
            <a:r>
              <a:rPr lang="en-US" sz="5400" b="1" spc="50" baseline="3000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a:t>
            </a: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p>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7:00 PM @ TBA</a:t>
            </a:r>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4" name="TextBox 13"/>
          <p:cNvSpPr txBox="1"/>
          <p:nvPr/>
        </p:nvSpPr>
        <p:spPr>
          <a:xfrm>
            <a:off x="533400" y="1143000"/>
            <a:ext cx="7391400" cy="584775"/>
          </a:xfrm>
          <a:prstGeom prst="rect">
            <a:avLst/>
          </a:prstGeom>
          <a:noFill/>
        </p:spPr>
        <p:txBody>
          <a:bodyPr wrap="square" rtlCol="0">
            <a:spAutoFit/>
          </a:bodyPr>
          <a:lstStyle/>
          <a:p>
            <a:endParaRPr lang="en-US" sz="3200" b="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Tom\Desktop\Picture1.jpg"/>
          <p:cNvPicPr>
            <a:picLocks noChangeAspect="1" noChangeArrowheads="1"/>
          </p:cNvPicPr>
          <p:nvPr/>
        </p:nvPicPr>
        <p:blipFill>
          <a:blip r:embed="rId3" cstate="print"/>
          <a:srcRect/>
          <a:stretch>
            <a:fillRect/>
          </a:stretch>
        </p:blipFill>
        <p:spPr bwMode="auto">
          <a:xfrm rot="10800000">
            <a:off x="0" y="0"/>
            <a:ext cx="9144000" cy="6858000"/>
          </a:xfrm>
          <a:prstGeom prst="rect">
            <a:avLst/>
          </a:prstGeom>
          <a:noFill/>
        </p:spPr>
      </p:pic>
      <p:sp>
        <p:nvSpPr>
          <p:cNvPr id="11" name="TextBox 10"/>
          <p:cNvSpPr txBox="1"/>
          <p:nvPr/>
        </p:nvSpPr>
        <p:spPr>
          <a:xfrm>
            <a:off x="5257800" y="4724400"/>
            <a:ext cx="184731" cy="369332"/>
          </a:xfrm>
          <a:prstGeom prst="rect">
            <a:avLst/>
          </a:prstGeom>
          <a:noFill/>
        </p:spPr>
        <p:txBody>
          <a:bodyPr wrap="none" rtlCol="0">
            <a:spAutoFit/>
          </a:bodyPr>
          <a:lstStyle/>
          <a:p>
            <a:endParaRPr lang="en-US" dirty="0"/>
          </a:p>
        </p:txBody>
      </p:sp>
      <p:pic>
        <p:nvPicPr>
          <p:cNvPr id="15" name="Picture 5"/>
          <p:cNvPicPr>
            <a:picLocks noChangeAspect="1" noChangeArrowheads="1"/>
          </p:cNvPicPr>
          <p:nvPr/>
        </p:nvPicPr>
        <p:blipFill>
          <a:blip r:embed="rId4" cstate="print">
            <a:lum bright="70000" contrast="-70000"/>
          </a:blip>
          <a:srcRect/>
          <a:stretch>
            <a:fillRect/>
          </a:stretch>
        </p:blipFill>
        <p:spPr bwMode="auto">
          <a:xfrm rot="20917871">
            <a:off x="5000668" y="-64181"/>
            <a:ext cx="4309241" cy="3231931"/>
          </a:xfrm>
          <a:prstGeom prst="rect">
            <a:avLst/>
          </a:prstGeom>
          <a:noFill/>
          <a:ln w="9525">
            <a:noFill/>
            <a:miter lim="800000"/>
            <a:headEnd/>
            <a:tailEnd/>
          </a:ln>
          <a:effectLst>
            <a:softEdge rad="317500"/>
          </a:effectLst>
        </p:spPr>
      </p:pic>
      <p:pic>
        <p:nvPicPr>
          <p:cNvPr id="16" name="Picture 6"/>
          <p:cNvPicPr>
            <a:picLocks noChangeAspect="1" noChangeArrowheads="1"/>
          </p:cNvPicPr>
          <p:nvPr/>
        </p:nvPicPr>
        <p:blipFill>
          <a:blip r:embed="rId5" cstate="print">
            <a:lum bright="70000" contrast="-70000"/>
          </a:blip>
          <a:srcRect/>
          <a:stretch>
            <a:fillRect/>
          </a:stretch>
        </p:blipFill>
        <p:spPr bwMode="auto">
          <a:xfrm rot="527623">
            <a:off x="4950396" y="4126387"/>
            <a:ext cx="4392397" cy="3294298"/>
          </a:xfrm>
          <a:prstGeom prst="rect">
            <a:avLst/>
          </a:prstGeom>
          <a:noFill/>
          <a:ln w="9525">
            <a:noFill/>
            <a:miter lim="800000"/>
            <a:headEnd/>
            <a:tailEnd/>
          </a:ln>
          <a:effectLst>
            <a:softEdge rad="317500"/>
          </a:effectLst>
        </p:spPr>
      </p:pic>
      <p:pic>
        <p:nvPicPr>
          <p:cNvPr id="17" name="Picture 7"/>
          <p:cNvPicPr>
            <a:picLocks noChangeAspect="1" noChangeArrowheads="1"/>
          </p:cNvPicPr>
          <p:nvPr/>
        </p:nvPicPr>
        <p:blipFill>
          <a:blip r:embed="rId6" cstate="print">
            <a:lum bright="70000" contrast="-70000"/>
          </a:blip>
          <a:srcRect/>
          <a:stretch>
            <a:fillRect/>
          </a:stretch>
        </p:blipFill>
        <p:spPr bwMode="auto">
          <a:xfrm rot="21369382">
            <a:off x="-189419" y="3433593"/>
            <a:ext cx="4804928" cy="3603696"/>
          </a:xfrm>
          <a:prstGeom prst="rect">
            <a:avLst/>
          </a:prstGeom>
          <a:noFill/>
          <a:ln w="9525">
            <a:noFill/>
            <a:miter lim="800000"/>
            <a:headEnd/>
            <a:tailEnd/>
          </a:ln>
          <a:effectLst>
            <a:softEdge rad="317500"/>
          </a:effectLst>
        </p:spPr>
      </p:pic>
      <p:sp>
        <p:nvSpPr>
          <p:cNvPr id="14" name="Rectangle 2"/>
          <p:cNvSpPr txBox="1">
            <a:spLocks noChangeArrowheads="1"/>
          </p:cNvSpPr>
          <p:nvPr/>
        </p:nvSpPr>
        <p:spPr>
          <a:xfrm>
            <a:off x="-76200" y="5675586"/>
            <a:ext cx="9144000" cy="1182414"/>
          </a:xfrm>
          <a:prstGeom prst="rect">
            <a:avLst/>
          </a:prstGeom>
        </p:spPr>
        <p:txBody>
          <a:bodyPr vert="horz" lIns="0" tIns="0" rIns="0" bIns="0" rtlCol="0">
            <a:normAutofit fontScale="92500" lnSpcReduction="10000"/>
          </a:bodyPr>
          <a:lstStyle/>
          <a:p>
            <a:pPr marL="742950" lvl="1" indent="-342900" defTabSz="457200">
              <a:lnSpc>
                <a:spcPct val="95000"/>
              </a:lnSpc>
              <a:spcBef>
                <a:spcPct val="0"/>
              </a:spcBef>
              <a:buClr>
                <a:srgbClr val="FFFFFF"/>
              </a:buClr>
              <a:defRPr/>
            </a:pPr>
            <a:endParaRPr lang="en-US" sz="3200" b="1" dirty="0" smtClean="0">
              <a:latin typeface="Arial" pitchFamily="34" charset="0"/>
            </a:endParaRPr>
          </a:p>
          <a:p>
            <a:pPr marL="742950" lvl="1" indent="-342900" algn="ctr" defTabSz="457200">
              <a:lnSpc>
                <a:spcPct val="95000"/>
              </a:lnSpc>
              <a:spcBef>
                <a:spcPct val="0"/>
              </a:spcBef>
              <a:buClr>
                <a:srgbClr val="FFFFFF"/>
              </a:buClr>
              <a:defRPr/>
            </a:pPr>
            <a:r>
              <a:rPr lang="en-US" sz="3200" b="1" dirty="0" smtClean="0">
                <a:latin typeface="Arial" pitchFamily="34" charset="0"/>
              </a:rPr>
              <a:t>Website: </a:t>
            </a:r>
            <a:r>
              <a:rPr lang="en-US" sz="3200" dirty="0">
                <a:latin typeface="Arial" pitchFamily="34" charset="0"/>
                <a:hlinkClick r:id="rId7"/>
              </a:rPr>
              <a:t>http://moldingdoctors.weebly.com</a:t>
            </a:r>
            <a:r>
              <a:rPr lang="en-US" sz="3200" dirty="0" smtClean="0">
                <a:latin typeface="Arial" pitchFamily="34" charset="0"/>
                <a:hlinkClick r:id="rId7"/>
              </a:rPr>
              <a:t>/</a:t>
            </a:r>
            <a:endParaRPr lang="en-US" sz="3200" dirty="0" smtClean="0">
              <a:latin typeface="Arial" pitchFamily="34" charset="0"/>
            </a:endParaRPr>
          </a:p>
          <a:p>
            <a:pPr marL="742950" marR="0" lvl="1" indent="-342900" algn="ctr" defTabSz="457200" rtl="0" eaLnBrk="1" fontAlgn="auto" latinLnBrk="0" hangingPunct="1">
              <a:lnSpc>
                <a:spcPct val="95000"/>
              </a:lnSpc>
              <a:spcBef>
                <a:spcPct val="0"/>
              </a:spcBef>
              <a:spcAft>
                <a:spcPts val="0"/>
              </a:spcAft>
              <a:buClr>
                <a:srgbClr val="FFFFFF"/>
              </a:buClr>
              <a:buSzTx/>
              <a:tabLst/>
              <a:defRPr/>
            </a:pPr>
            <a:r>
              <a:rPr lang="en-US" sz="3200" b="1" dirty="0" smtClean="0">
                <a:latin typeface="Arial" pitchFamily="34" charset="0"/>
              </a:rPr>
              <a:t>Email: </a:t>
            </a:r>
            <a:r>
              <a:rPr lang="en-US" sz="3200" dirty="0" smtClean="0">
                <a:latin typeface="Arial" pitchFamily="34" charset="0"/>
              </a:rPr>
              <a:t>MoldingDoctors@gmail.com</a:t>
            </a:r>
            <a:endParaRPr lang="en-US" sz="2800" b="1" dirty="0" smtClean="0">
              <a:latin typeface="Arial" pitchFamily="34" charset="0"/>
            </a:endParaRPr>
          </a:p>
        </p:txBody>
      </p:sp>
      <p:pic>
        <p:nvPicPr>
          <p:cNvPr id="19" name="Picture 3"/>
          <p:cNvPicPr>
            <a:picLocks noChangeAspect="1" noChangeArrowheads="1"/>
          </p:cNvPicPr>
          <p:nvPr/>
        </p:nvPicPr>
        <p:blipFill>
          <a:blip r:embed="rId8" cstate="print">
            <a:lum bright="70000" contrast="-70000"/>
          </a:blip>
          <a:srcRect/>
          <a:stretch>
            <a:fillRect/>
          </a:stretch>
        </p:blipFill>
        <p:spPr bwMode="auto">
          <a:xfrm rot="21371563">
            <a:off x="-585377" y="-378374"/>
            <a:ext cx="4775207" cy="3183471"/>
          </a:xfrm>
          <a:prstGeom prst="rect">
            <a:avLst/>
          </a:prstGeom>
          <a:noFill/>
          <a:ln w="9525">
            <a:noFill/>
            <a:miter lim="800000"/>
            <a:headEnd/>
            <a:tailEnd/>
          </a:ln>
          <a:effectLst>
            <a:softEdge rad="635000"/>
          </a:effectLst>
        </p:spPr>
      </p:pic>
      <p:pic>
        <p:nvPicPr>
          <p:cNvPr id="18" name="Picture 2"/>
          <p:cNvPicPr>
            <a:picLocks noChangeAspect="1" noChangeArrowheads="1"/>
          </p:cNvPicPr>
          <p:nvPr/>
        </p:nvPicPr>
        <p:blipFill>
          <a:blip r:embed="rId9" cstate="print">
            <a:lum bright="70000" contrast="-70000"/>
          </a:blip>
          <a:srcRect/>
          <a:stretch>
            <a:fillRect/>
          </a:stretch>
        </p:blipFill>
        <p:spPr bwMode="auto">
          <a:xfrm>
            <a:off x="-228600" y="1600200"/>
            <a:ext cx="3759200" cy="2819400"/>
          </a:xfrm>
          <a:prstGeom prst="rect">
            <a:avLst/>
          </a:prstGeom>
          <a:noFill/>
          <a:ln w="9525">
            <a:noFill/>
            <a:miter lim="800000"/>
            <a:headEnd/>
            <a:tailEnd/>
          </a:ln>
          <a:effectLst>
            <a:softEdge rad="317500"/>
          </a:effectLst>
        </p:spPr>
      </p:pic>
      <p:grpSp>
        <p:nvGrpSpPr>
          <p:cNvPr id="4" name="Group 7"/>
          <p:cNvGrpSpPr/>
          <p:nvPr/>
        </p:nvGrpSpPr>
        <p:grpSpPr>
          <a:xfrm>
            <a:off x="1524000" y="0"/>
            <a:ext cx="6400800" cy="1107996"/>
            <a:chOff x="767621" y="439689"/>
            <a:chExt cx="7147513" cy="765395"/>
          </a:xfrm>
        </p:grpSpPr>
        <p:pic>
          <p:nvPicPr>
            <p:cNvPr id="9" name="Picture 8" descr="logo.png"/>
            <p:cNvPicPr>
              <a:picLocks noChangeAspect="1"/>
            </p:cNvPicPr>
            <p:nvPr/>
          </p:nvPicPr>
          <p:blipFill>
            <a:blip r:embed="rId10" cstate="print">
              <a:duotone>
                <a:prstClr val="black"/>
                <a:schemeClr val="accent2">
                  <a:tint val="45000"/>
                  <a:satMod val="400000"/>
                </a:schemeClr>
              </a:duotone>
              <a:lum bright="38000" contrast="16000"/>
            </a:blip>
            <a:stretch>
              <a:fillRect/>
            </a:stretch>
          </p:blipFill>
          <p:spPr>
            <a:xfrm>
              <a:off x="4352671" y="597604"/>
              <a:ext cx="3562463" cy="473745"/>
            </a:xfrm>
            <a:prstGeom prst="rect">
              <a:avLst/>
            </a:prstGeom>
            <a:noFill/>
            <a:effectLst>
              <a:outerShdw blurRad="50800" dist="50800" dir="5400000" algn="ctr" rotWithShape="0">
                <a:srgbClr val="FF0000"/>
              </a:outerShdw>
            </a:effectLst>
          </p:spPr>
        </p:pic>
        <p:sp>
          <p:nvSpPr>
            <p:cNvPr id="10" name="Rectangle 9"/>
            <p:cNvSpPr/>
            <p:nvPr/>
          </p:nvSpPr>
          <p:spPr>
            <a:xfrm>
              <a:off x="767621" y="439689"/>
              <a:ext cx="3515934" cy="76539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Molding</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20" name="Picture 2"/>
          <p:cNvPicPr>
            <a:picLocks noChangeAspect="1" noChangeArrowheads="1"/>
          </p:cNvPicPr>
          <p:nvPr/>
        </p:nvPicPr>
        <p:blipFill>
          <a:blip r:embed="rId11" cstate="print">
            <a:lum bright="70000" contrast="-70000"/>
          </a:blip>
          <a:srcRect/>
          <a:stretch>
            <a:fillRect/>
          </a:stretch>
        </p:blipFill>
        <p:spPr bwMode="auto">
          <a:xfrm flipH="1">
            <a:off x="5943600" y="2362200"/>
            <a:ext cx="3465095" cy="2743200"/>
          </a:xfrm>
          <a:prstGeom prst="rect">
            <a:avLst/>
          </a:prstGeom>
          <a:noFill/>
          <a:ln w="9525">
            <a:noFill/>
            <a:miter lim="800000"/>
            <a:headEnd/>
            <a:tailEnd/>
          </a:ln>
          <a:effectLst>
            <a:softEdge rad="317500"/>
          </a:effectLst>
        </p:spPr>
      </p:pic>
      <p:pic>
        <p:nvPicPr>
          <p:cNvPr id="21" name="Picture 2" descr="C:\Core\Course Work\Documents\Undergrad\Medical School Work\Extracurricular\Volunteering\Molding Doctors\President\MDProfile.png"/>
          <p:cNvPicPr>
            <a:picLocks noChangeAspect="1" noChangeArrowheads="1"/>
          </p:cNvPicPr>
          <p:nvPr/>
        </p:nvPicPr>
        <p:blipFill>
          <a:blip r:embed="rId12" cstate="print"/>
          <a:srcRect/>
          <a:stretch>
            <a:fillRect/>
          </a:stretch>
        </p:blipFill>
        <p:spPr bwMode="auto">
          <a:xfrm>
            <a:off x="2590800" y="1524000"/>
            <a:ext cx="3670300" cy="4191000"/>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0" y="0"/>
            <a:ext cx="9144000" cy="6858000"/>
          </a:xfrm>
          <a:prstGeom prst="rect">
            <a:avLst/>
          </a:prstGeom>
          <a:noFill/>
          <a:ln>
            <a:noFill/>
          </a:ln>
        </p:spPr>
      </p:pic>
      <p:grpSp>
        <p:nvGrpSpPr>
          <p:cNvPr id="8" name="Group 7"/>
          <p:cNvGrpSpPr/>
          <p:nvPr/>
        </p:nvGrpSpPr>
        <p:grpSpPr>
          <a:xfrm>
            <a:off x="228600" y="-41196"/>
            <a:ext cx="6400800" cy="1107996"/>
            <a:chOff x="767621" y="439689"/>
            <a:chExt cx="7147513" cy="765395"/>
          </a:xfrm>
        </p:grpSpPr>
        <p:pic>
          <p:nvPicPr>
            <p:cNvPr id="9" name="Picture 8" descr="logo.png"/>
            <p:cNvPicPr>
              <a:picLocks noChangeAspect="1"/>
            </p:cNvPicPr>
            <p:nvPr/>
          </p:nvPicPr>
          <p:blipFill>
            <a:blip r:embed="rId4" cstate="print">
              <a:duotone>
                <a:prstClr val="black"/>
                <a:schemeClr val="accent2">
                  <a:tint val="45000"/>
                  <a:satMod val="400000"/>
                </a:schemeClr>
              </a:duotone>
              <a:lum bright="38000" contrast="16000"/>
            </a:blip>
            <a:stretch>
              <a:fillRect/>
            </a:stretch>
          </p:blipFill>
          <p:spPr>
            <a:xfrm>
              <a:off x="4352671" y="597604"/>
              <a:ext cx="3562463" cy="473745"/>
            </a:xfrm>
            <a:prstGeom prst="rect">
              <a:avLst/>
            </a:prstGeom>
            <a:noFill/>
            <a:effectLst>
              <a:outerShdw blurRad="50800" dist="50800" dir="5400000" algn="ctr" rotWithShape="0">
                <a:srgbClr val="FF0000"/>
              </a:outerShdw>
            </a:effectLst>
          </p:spPr>
        </p:pic>
        <p:sp>
          <p:nvSpPr>
            <p:cNvPr id="10" name="Rectangle 9"/>
            <p:cNvSpPr/>
            <p:nvPr/>
          </p:nvSpPr>
          <p:spPr>
            <a:xfrm>
              <a:off x="767621" y="439689"/>
              <a:ext cx="3515934" cy="76539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Molding</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TextBox 10"/>
          <p:cNvSpPr txBox="1"/>
          <p:nvPr/>
        </p:nvSpPr>
        <p:spPr>
          <a:xfrm>
            <a:off x="5257800" y="4724400"/>
            <a:ext cx="184731" cy="369332"/>
          </a:xfrm>
          <a:prstGeom prst="rect">
            <a:avLst/>
          </a:prstGeom>
          <a:noFill/>
        </p:spPr>
        <p:txBody>
          <a:bodyPr wrap="none" rtlCol="0">
            <a:spAutoFit/>
          </a:bodyPr>
          <a:lstStyle/>
          <a:p>
            <a:endParaRPr lang="en-US" dirty="0"/>
          </a:p>
        </p:txBody>
      </p:sp>
      <p:sp>
        <p:nvSpPr>
          <p:cNvPr id="12" name="TextBox 11"/>
          <p:cNvSpPr txBox="1"/>
          <p:nvPr/>
        </p:nvSpPr>
        <p:spPr>
          <a:xfrm>
            <a:off x="762000" y="1340108"/>
            <a:ext cx="7162800" cy="4832092"/>
          </a:xfrm>
          <a:prstGeom prst="rect">
            <a:avLst/>
          </a:prstGeom>
          <a:noFill/>
        </p:spPr>
        <p:txBody>
          <a:bodyPr wrap="square" rtlCol="0">
            <a:spAutoFit/>
          </a:bodyPr>
          <a:lstStyle/>
          <a:p>
            <a:r>
              <a:rPr lang="en-US" sz="2800" dirty="0" smtClean="0">
                <a:effectLst>
                  <a:glow rad="127000">
                    <a:schemeClr val="bg1"/>
                  </a:glow>
                </a:effectLst>
              </a:rPr>
              <a:t>Advisor: </a:t>
            </a:r>
            <a:r>
              <a:rPr lang="en-US" sz="2800" b="1" dirty="0" smtClean="0">
                <a:effectLst>
                  <a:glow rad="127000">
                    <a:schemeClr val="bg1"/>
                  </a:glow>
                </a:effectLst>
              </a:rPr>
              <a:t>Dr. de Olivares</a:t>
            </a:r>
            <a:r>
              <a:rPr lang="en-US" sz="2800" dirty="0" smtClean="0">
                <a:effectLst>
                  <a:glow rad="127000">
                    <a:schemeClr val="bg1"/>
                  </a:glow>
                </a:effectLst>
              </a:rPr>
              <a:t>, Director of UTD HPAC</a:t>
            </a:r>
          </a:p>
          <a:p>
            <a:endParaRPr lang="en-US" sz="2800" dirty="0">
              <a:effectLst>
                <a:glow rad="127000">
                  <a:schemeClr val="bg1"/>
                </a:glow>
              </a:effectLst>
            </a:endParaRPr>
          </a:p>
          <a:p>
            <a:r>
              <a:rPr lang="en-US" sz="2800" dirty="0" smtClean="0">
                <a:effectLst>
                  <a:glow rad="127000">
                    <a:schemeClr val="bg1"/>
                  </a:glow>
                </a:effectLst>
              </a:rPr>
              <a:t>President: </a:t>
            </a:r>
            <a:r>
              <a:rPr lang="en-US" sz="2800" b="1" dirty="0" smtClean="0">
                <a:effectLst>
                  <a:glow rad="127000">
                    <a:schemeClr val="bg1"/>
                  </a:glow>
                </a:effectLst>
              </a:rPr>
              <a:t>Horacio Martinez</a:t>
            </a:r>
          </a:p>
          <a:p>
            <a:endParaRPr lang="en-US" sz="2800" dirty="0">
              <a:effectLst>
                <a:glow rad="127000">
                  <a:schemeClr val="bg1"/>
                </a:glow>
              </a:effectLst>
            </a:endParaRPr>
          </a:p>
          <a:p>
            <a:r>
              <a:rPr lang="en-US" sz="2800" dirty="0" smtClean="0">
                <a:effectLst>
                  <a:glow rad="127000">
                    <a:schemeClr val="bg1"/>
                  </a:glow>
                </a:effectLst>
              </a:rPr>
              <a:t>Vice President: </a:t>
            </a:r>
            <a:r>
              <a:rPr lang="en-US" sz="2800" b="1" dirty="0" smtClean="0">
                <a:effectLst>
                  <a:glow rad="127000">
                    <a:schemeClr val="bg1"/>
                  </a:glow>
                </a:effectLst>
              </a:rPr>
              <a:t>Linh Trieu </a:t>
            </a:r>
          </a:p>
          <a:p>
            <a:endParaRPr lang="en-US" sz="2800" dirty="0">
              <a:effectLst>
                <a:glow rad="127000">
                  <a:schemeClr val="bg1"/>
                </a:glow>
              </a:effectLst>
            </a:endParaRPr>
          </a:p>
          <a:p>
            <a:r>
              <a:rPr lang="en-US" sz="2800" dirty="0" smtClean="0">
                <a:effectLst>
                  <a:glow rad="127000">
                    <a:schemeClr val="bg1"/>
                  </a:glow>
                </a:effectLst>
              </a:rPr>
              <a:t>Secretary: </a:t>
            </a:r>
            <a:r>
              <a:rPr lang="en-US" sz="2800" b="1" dirty="0" smtClean="0">
                <a:effectLst>
                  <a:glow rad="127000">
                    <a:schemeClr val="bg1"/>
                  </a:glow>
                </a:effectLst>
              </a:rPr>
              <a:t>Haris </a:t>
            </a:r>
            <a:r>
              <a:rPr lang="en-US" sz="2800" b="1" dirty="0" err="1" smtClean="0">
                <a:effectLst>
                  <a:glow rad="127000">
                    <a:schemeClr val="bg1"/>
                  </a:glow>
                </a:effectLst>
              </a:rPr>
              <a:t>Vakil</a:t>
            </a:r>
            <a:endParaRPr lang="en-US" sz="2800" b="1" dirty="0" smtClean="0">
              <a:effectLst>
                <a:glow rad="127000">
                  <a:schemeClr val="bg1"/>
                </a:glow>
              </a:effectLst>
            </a:endParaRPr>
          </a:p>
          <a:p>
            <a:endParaRPr lang="en-US" sz="2800" dirty="0">
              <a:effectLst>
                <a:glow rad="127000">
                  <a:schemeClr val="bg1"/>
                </a:glow>
              </a:effectLst>
            </a:endParaRPr>
          </a:p>
          <a:p>
            <a:r>
              <a:rPr lang="en-US" sz="2800" dirty="0" smtClean="0">
                <a:effectLst>
                  <a:glow rad="127000">
                    <a:schemeClr val="bg1"/>
                  </a:glow>
                </a:effectLst>
              </a:rPr>
              <a:t>Treasurer: </a:t>
            </a:r>
            <a:r>
              <a:rPr lang="en-US" sz="2800" b="1" dirty="0" smtClean="0">
                <a:effectLst>
                  <a:glow rad="127000">
                    <a:schemeClr val="bg1"/>
                  </a:glow>
                </a:effectLst>
              </a:rPr>
              <a:t>Nicolette Doan</a:t>
            </a:r>
          </a:p>
          <a:p>
            <a:endParaRPr lang="en-US" sz="2800" dirty="0">
              <a:effectLst>
                <a:glow rad="127000">
                  <a:schemeClr val="bg1"/>
                </a:glow>
              </a:effectLst>
            </a:endParaRPr>
          </a:p>
          <a:p>
            <a:r>
              <a:rPr lang="en-US" sz="2800" dirty="0" smtClean="0">
                <a:effectLst>
                  <a:glow rad="127000">
                    <a:schemeClr val="bg1"/>
                  </a:glow>
                </a:effectLst>
              </a:rPr>
              <a:t>Webmaster/Event Outreach: </a:t>
            </a:r>
            <a:r>
              <a:rPr lang="en-US" sz="2800" b="1" dirty="0" smtClean="0">
                <a:effectLst>
                  <a:glow rad="127000">
                    <a:schemeClr val="bg1"/>
                  </a:glow>
                </a:effectLst>
              </a:rPr>
              <a:t>Lina Moon  </a:t>
            </a:r>
            <a:endParaRPr lang="en-US" sz="2800" b="1" dirty="0">
              <a:effectLst>
                <a:glow rad="127000">
                  <a:schemeClr val="bg1"/>
                </a:glo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0" y="0"/>
            <a:ext cx="9144000" cy="6858000"/>
          </a:xfrm>
          <a:prstGeom prst="rect">
            <a:avLst/>
          </a:prstGeom>
          <a:noFill/>
          <a:ln>
            <a:noFill/>
          </a:ln>
        </p:spPr>
      </p:pic>
      <p:grpSp>
        <p:nvGrpSpPr>
          <p:cNvPr id="4" name="Group 7"/>
          <p:cNvGrpSpPr/>
          <p:nvPr/>
        </p:nvGrpSpPr>
        <p:grpSpPr>
          <a:xfrm>
            <a:off x="228600" y="-41196"/>
            <a:ext cx="6400800" cy="1107996"/>
            <a:chOff x="767621" y="439689"/>
            <a:chExt cx="7147513" cy="765395"/>
          </a:xfrm>
        </p:grpSpPr>
        <p:pic>
          <p:nvPicPr>
            <p:cNvPr id="9" name="Picture 8" descr="logo.png"/>
            <p:cNvPicPr>
              <a:picLocks noChangeAspect="1"/>
            </p:cNvPicPr>
            <p:nvPr/>
          </p:nvPicPr>
          <p:blipFill>
            <a:blip r:embed="rId4" cstate="print">
              <a:duotone>
                <a:prstClr val="black"/>
                <a:schemeClr val="accent2">
                  <a:tint val="45000"/>
                  <a:satMod val="400000"/>
                </a:schemeClr>
              </a:duotone>
              <a:lum bright="38000" contrast="16000"/>
            </a:blip>
            <a:stretch>
              <a:fillRect/>
            </a:stretch>
          </p:blipFill>
          <p:spPr>
            <a:xfrm>
              <a:off x="4352671" y="597604"/>
              <a:ext cx="3562463" cy="473745"/>
            </a:xfrm>
            <a:prstGeom prst="rect">
              <a:avLst/>
            </a:prstGeom>
            <a:noFill/>
            <a:effectLst>
              <a:outerShdw blurRad="50800" dist="50800" dir="5400000" algn="ctr" rotWithShape="0">
                <a:srgbClr val="FF0000"/>
              </a:outerShdw>
            </a:effectLst>
          </p:spPr>
        </p:pic>
        <p:sp>
          <p:nvSpPr>
            <p:cNvPr id="10" name="Rectangle 9"/>
            <p:cNvSpPr/>
            <p:nvPr/>
          </p:nvSpPr>
          <p:spPr>
            <a:xfrm>
              <a:off x="767621" y="439689"/>
              <a:ext cx="3515934" cy="76539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Molding</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TextBox 10"/>
          <p:cNvSpPr txBox="1"/>
          <p:nvPr/>
        </p:nvSpPr>
        <p:spPr>
          <a:xfrm>
            <a:off x="5257800" y="4724400"/>
            <a:ext cx="184731" cy="369332"/>
          </a:xfrm>
          <a:prstGeom prst="rect">
            <a:avLst/>
          </a:prstGeom>
          <a:noFill/>
        </p:spPr>
        <p:txBody>
          <a:bodyPr wrap="none" rtlCol="0">
            <a:spAutoFit/>
          </a:bodyPr>
          <a:lstStyle/>
          <a:p>
            <a:endParaRPr lang="en-US" dirty="0"/>
          </a:p>
        </p:txBody>
      </p:sp>
      <p:sp>
        <p:nvSpPr>
          <p:cNvPr id="12" name="TextBox 11"/>
          <p:cNvSpPr txBox="1"/>
          <p:nvPr/>
        </p:nvSpPr>
        <p:spPr>
          <a:xfrm>
            <a:off x="762000" y="1219200"/>
            <a:ext cx="7086600" cy="5201424"/>
          </a:xfrm>
          <a:prstGeom prst="rect">
            <a:avLst/>
          </a:prstGeom>
          <a:noFill/>
        </p:spPr>
        <p:txBody>
          <a:bodyPr wrap="square" rtlCol="0">
            <a:spAutoFit/>
          </a:bodyPr>
          <a:lstStyle/>
          <a:p>
            <a:r>
              <a:rPr lang="en-US" sz="3200" b="1" dirty="0" smtClean="0">
                <a:effectLst>
                  <a:glow rad="127000">
                    <a:schemeClr val="bg1"/>
                  </a:glow>
                </a:effectLst>
              </a:rPr>
              <a:t> What is Molding Doctors?</a:t>
            </a:r>
          </a:p>
          <a:p>
            <a:endParaRPr lang="en-US" sz="2400" dirty="0">
              <a:effectLst>
                <a:glow rad="127000">
                  <a:schemeClr val="bg1"/>
                </a:glow>
              </a:effectLst>
            </a:endParaRPr>
          </a:p>
          <a:p>
            <a:pPr>
              <a:buFont typeface="Arial" pitchFamily="34" charset="0"/>
              <a:buChar char="•"/>
            </a:pPr>
            <a:r>
              <a:rPr lang="en-US" sz="2400" dirty="0" smtClean="0">
                <a:effectLst>
                  <a:glow rad="127000">
                    <a:schemeClr val="bg1"/>
                  </a:glow>
                </a:effectLst>
              </a:rPr>
              <a:t>A close-knit organization that centers on the internal aspects that must be fulfilled as a pre-medical student. </a:t>
            </a:r>
          </a:p>
          <a:p>
            <a:endParaRPr lang="en-US" sz="2400" dirty="0">
              <a:effectLst>
                <a:glow rad="127000">
                  <a:schemeClr val="bg1"/>
                </a:glow>
              </a:effectLst>
            </a:endParaRPr>
          </a:p>
          <a:p>
            <a:pPr>
              <a:buFont typeface="Arial" pitchFamily="34" charset="0"/>
              <a:buChar char="•"/>
            </a:pPr>
            <a:r>
              <a:rPr lang="en-US" sz="2400" dirty="0" smtClean="0">
                <a:effectLst>
                  <a:glow rad="127000">
                    <a:schemeClr val="bg1"/>
                  </a:glow>
                </a:effectLst>
              </a:rPr>
              <a:t>An organization that focuses on exposing you to </a:t>
            </a:r>
            <a:br>
              <a:rPr lang="en-US" sz="2400" dirty="0" smtClean="0">
                <a:effectLst>
                  <a:glow rad="127000">
                    <a:schemeClr val="bg1"/>
                  </a:glow>
                </a:effectLst>
              </a:rPr>
            </a:br>
            <a:r>
              <a:rPr lang="en-US" sz="2400" dirty="0" smtClean="0">
                <a:effectLst>
                  <a:glow rad="127000">
                    <a:schemeClr val="bg1"/>
                  </a:glow>
                </a:effectLst>
              </a:rPr>
              <a:t>a healthcare setting.</a:t>
            </a:r>
          </a:p>
          <a:p>
            <a:endParaRPr lang="en-US" sz="2400" dirty="0">
              <a:effectLst>
                <a:glow rad="127000">
                  <a:schemeClr val="bg1"/>
                </a:glow>
              </a:effectLst>
            </a:endParaRPr>
          </a:p>
          <a:p>
            <a:pPr>
              <a:buFont typeface="Arial" pitchFamily="34" charset="0"/>
              <a:buChar char="•"/>
            </a:pPr>
            <a:r>
              <a:rPr lang="en-US" sz="2400" dirty="0" smtClean="0">
                <a:effectLst>
                  <a:glow rad="127000">
                    <a:schemeClr val="bg1"/>
                  </a:glow>
                </a:effectLst>
              </a:rPr>
              <a:t>An atmosphere where we provide experience </a:t>
            </a:r>
            <a:br>
              <a:rPr lang="en-US" sz="2400" dirty="0" smtClean="0">
                <a:effectLst>
                  <a:glow rad="127000">
                    <a:schemeClr val="bg1"/>
                  </a:glow>
                </a:effectLst>
              </a:rPr>
            </a:br>
            <a:r>
              <a:rPr lang="en-US" sz="2400" dirty="0" smtClean="0">
                <a:effectLst>
                  <a:glow rad="127000">
                    <a:schemeClr val="bg1"/>
                  </a:glow>
                </a:effectLst>
              </a:rPr>
              <a:t>and resources  to better prepare you and make </a:t>
            </a:r>
            <a:br>
              <a:rPr lang="en-US" sz="2400" dirty="0" smtClean="0">
                <a:effectLst>
                  <a:glow rad="127000">
                    <a:schemeClr val="bg1"/>
                  </a:glow>
                </a:effectLst>
              </a:rPr>
            </a:br>
            <a:r>
              <a:rPr lang="en-US" sz="2400" dirty="0" smtClean="0">
                <a:effectLst>
                  <a:glow rad="127000">
                    <a:schemeClr val="bg1"/>
                  </a:glow>
                </a:effectLst>
              </a:rPr>
              <a:t>you a more competitive  medical school </a:t>
            </a:r>
            <a:br>
              <a:rPr lang="en-US" sz="2400" dirty="0" smtClean="0">
                <a:effectLst>
                  <a:glow rad="127000">
                    <a:schemeClr val="bg1"/>
                  </a:glow>
                </a:effectLst>
              </a:rPr>
            </a:br>
            <a:r>
              <a:rPr lang="en-US" sz="2400" dirty="0" smtClean="0">
                <a:effectLst>
                  <a:glow rad="127000">
                    <a:schemeClr val="bg1"/>
                  </a:glow>
                </a:effectLst>
              </a:rPr>
              <a:t>applicant .</a:t>
            </a:r>
          </a:p>
          <a:p>
            <a:endParaRPr lang="en-US" dirty="0">
              <a:effectLst>
                <a:glow rad="127000">
                  <a:schemeClr val="bg1"/>
                </a:glow>
              </a:effectLst>
            </a:endParaRPr>
          </a:p>
          <a:p>
            <a:endParaRPr lang="en-US" dirty="0" smtClean="0">
              <a:effectLst>
                <a:glow rad="127000">
                  <a:schemeClr val="bg1"/>
                </a:glo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0" y="0"/>
            <a:ext cx="9144000" cy="6858000"/>
          </a:xfrm>
          <a:prstGeom prst="rect">
            <a:avLst/>
          </a:prstGeom>
          <a:noFill/>
          <a:ln>
            <a:noFill/>
          </a:ln>
        </p:spPr>
      </p:pic>
      <p:grpSp>
        <p:nvGrpSpPr>
          <p:cNvPr id="4" name="Group 7"/>
          <p:cNvGrpSpPr/>
          <p:nvPr/>
        </p:nvGrpSpPr>
        <p:grpSpPr>
          <a:xfrm>
            <a:off x="228600" y="-41196"/>
            <a:ext cx="6400800" cy="1107996"/>
            <a:chOff x="767621" y="439689"/>
            <a:chExt cx="7147513" cy="765395"/>
          </a:xfrm>
        </p:grpSpPr>
        <p:pic>
          <p:nvPicPr>
            <p:cNvPr id="9" name="Picture 8" descr="logo.png"/>
            <p:cNvPicPr>
              <a:picLocks noChangeAspect="1"/>
            </p:cNvPicPr>
            <p:nvPr/>
          </p:nvPicPr>
          <p:blipFill>
            <a:blip r:embed="rId4" cstate="print">
              <a:duotone>
                <a:prstClr val="black"/>
                <a:schemeClr val="accent2">
                  <a:tint val="45000"/>
                  <a:satMod val="400000"/>
                </a:schemeClr>
              </a:duotone>
              <a:lum bright="38000" contrast="16000"/>
            </a:blip>
            <a:stretch>
              <a:fillRect/>
            </a:stretch>
          </p:blipFill>
          <p:spPr>
            <a:xfrm>
              <a:off x="4352671" y="597604"/>
              <a:ext cx="3562463" cy="473745"/>
            </a:xfrm>
            <a:prstGeom prst="rect">
              <a:avLst/>
            </a:prstGeom>
            <a:noFill/>
            <a:effectLst>
              <a:outerShdw blurRad="50800" dist="50800" dir="5400000" algn="ctr" rotWithShape="0">
                <a:srgbClr val="FF0000"/>
              </a:outerShdw>
            </a:effectLst>
          </p:spPr>
        </p:pic>
        <p:sp>
          <p:nvSpPr>
            <p:cNvPr id="10" name="Rectangle 9"/>
            <p:cNvSpPr/>
            <p:nvPr/>
          </p:nvSpPr>
          <p:spPr>
            <a:xfrm>
              <a:off x="767621" y="439689"/>
              <a:ext cx="3515934" cy="76539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Molding</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TextBox 10"/>
          <p:cNvSpPr txBox="1"/>
          <p:nvPr/>
        </p:nvSpPr>
        <p:spPr>
          <a:xfrm>
            <a:off x="5257800" y="4724400"/>
            <a:ext cx="184731" cy="369332"/>
          </a:xfrm>
          <a:prstGeom prst="rect">
            <a:avLst/>
          </a:prstGeom>
          <a:noFill/>
        </p:spPr>
        <p:txBody>
          <a:bodyPr wrap="none" rtlCol="0">
            <a:spAutoFit/>
          </a:bodyPr>
          <a:lstStyle/>
          <a:p>
            <a:endParaRPr lang="en-US" dirty="0"/>
          </a:p>
        </p:txBody>
      </p:sp>
      <p:sp>
        <p:nvSpPr>
          <p:cNvPr id="12" name="TextBox 11"/>
          <p:cNvSpPr txBox="1"/>
          <p:nvPr/>
        </p:nvSpPr>
        <p:spPr>
          <a:xfrm>
            <a:off x="914400" y="1295400"/>
            <a:ext cx="7391400" cy="5509200"/>
          </a:xfrm>
          <a:prstGeom prst="rect">
            <a:avLst/>
          </a:prstGeom>
          <a:noFill/>
        </p:spPr>
        <p:txBody>
          <a:bodyPr wrap="square" rtlCol="0">
            <a:spAutoFit/>
          </a:bodyPr>
          <a:lstStyle/>
          <a:p>
            <a:r>
              <a:rPr lang="en-US" sz="3200" b="1" dirty="0" smtClean="0">
                <a:effectLst>
                  <a:glow rad="127000">
                    <a:schemeClr val="bg1"/>
                  </a:glow>
                </a:effectLst>
              </a:rPr>
              <a:t>Membership Requirements</a:t>
            </a:r>
          </a:p>
          <a:p>
            <a:endParaRPr lang="en-US" sz="3200" b="1" dirty="0">
              <a:effectLst>
                <a:glow rad="127000">
                  <a:schemeClr val="bg1"/>
                </a:glow>
              </a:effectLst>
            </a:endParaRPr>
          </a:p>
          <a:p>
            <a:pPr>
              <a:buFont typeface="Arial" pitchFamily="34" charset="0"/>
              <a:buChar char="•"/>
            </a:pPr>
            <a:r>
              <a:rPr lang="en-US" sz="2400" dirty="0" smtClean="0">
                <a:effectLst>
                  <a:glow rad="127000">
                    <a:schemeClr val="bg1"/>
                  </a:glow>
                </a:effectLst>
              </a:rPr>
              <a:t>10$ per semester or 15$ for the whole year</a:t>
            </a:r>
          </a:p>
          <a:p>
            <a:endParaRPr lang="en-US" sz="2400" dirty="0">
              <a:effectLst>
                <a:glow rad="127000">
                  <a:schemeClr val="bg1"/>
                </a:glow>
              </a:effectLst>
            </a:endParaRPr>
          </a:p>
          <a:p>
            <a:pPr>
              <a:buFont typeface="Arial" pitchFamily="34" charset="0"/>
              <a:buChar char="•"/>
            </a:pPr>
            <a:r>
              <a:rPr lang="en-US" sz="2400" dirty="0" smtClean="0">
                <a:effectLst>
                  <a:glow rad="127000">
                    <a:schemeClr val="bg1"/>
                  </a:glow>
                </a:effectLst>
              </a:rPr>
              <a:t>Dues are required for membership and entrance</a:t>
            </a:r>
          </a:p>
          <a:p>
            <a:r>
              <a:rPr lang="en-US" sz="2400" dirty="0">
                <a:effectLst>
                  <a:glow rad="127000">
                    <a:schemeClr val="bg1"/>
                  </a:glow>
                </a:effectLst>
              </a:rPr>
              <a:t>t</a:t>
            </a:r>
            <a:r>
              <a:rPr lang="en-US" sz="2400" dirty="0" smtClean="0">
                <a:effectLst>
                  <a:glow rad="127000">
                    <a:schemeClr val="bg1"/>
                  </a:glow>
                </a:effectLst>
              </a:rPr>
              <a:t>o our events </a:t>
            </a:r>
          </a:p>
          <a:p>
            <a:endParaRPr lang="en-US" sz="2400" dirty="0">
              <a:effectLst>
                <a:glow rad="127000">
                  <a:schemeClr val="bg1"/>
                </a:glow>
              </a:effectLst>
            </a:endParaRPr>
          </a:p>
          <a:p>
            <a:pPr>
              <a:buFont typeface="Arial" pitchFamily="34" charset="0"/>
              <a:buChar char="•"/>
            </a:pPr>
            <a:r>
              <a:rPr lang="en-US" sz="2400" dirty="0" smtClean="0">
                <a:effectLst>
                  <a:glow rad="127000">
                    <a:schemeClr val="bg1"/>
                  </a:glow>
                </a:effectLst>
              </a:rPr>
              <a:t>Dues due by 3</a:t>
            </a:r>
            <a:r>
              <a:rPr lang="en-US" sz="2400" baseline="30000" dirty="0" smtClean="0">
                <a:effectLst>
                  <a:glow rad="127000">
                    <a:schemeClr val="bg1"/>
                  </a:glow>
                </a:effectLst>
              </a:rPr>
              <a:t>rd</a:t>
            </a:r>
            <a:r>
              <a:rPr lang="en-US" sz="2400" dirty="0" smtClean="0">
                <a:effectLst>
                  <a:glow rad="127000">
                    <a:schemeClr val="bg1"/>
                  </a:glow>
                </a:effectLst>
              </a:rPr>
              <a:t> General Meeting in Nov</a:t>
            </a:r>
          </a:p>
          <a:p>
            <a:endParaRPr lang="en-US" sz="2400" b="1" dirty="0">
              <a:effectLst>
                <a:glow rad="127000">
                  <a:schemeClr val="bg1"/>
                </a:glow>
              </a:effectLst>
            </a:endParaRPr>
          </a:p>
          <a:p>
            <a:pPr>
              <a:buFont typeface="Wingdings" pitchFamily="2" charset="2"/>
              <a:buChar char="Ø"/>
            </a:pPr>
            <a:r>
              <a:rPr lang="en-US" sz="2400" dirty="0" smtClean="0">
                <a:effectLst>
                  <a:glow rad="127000">
                    <a:schemeClr val="bg1"/>
                  </a:glow>
                </a:effectLst>
              </a:rPr>
              <a:t>Point-based System</a:t>
            </a:r>
          </a:p>
          <a:p>
            <a:r>
              <a:rPr lang="en-US" sz="2400" b="1" dirty="0">
                <a:effectLst>
                  <a:glow rad="127000">
                    <a:schemeClr val="bg1"/>
                  </a:glow>
                </a:effectLst>
              </a:rPr>
              <a:t>	</a:t>
            </a:r>
            <a:r>
              <a:rPr lang="en-US" sz="2400" b="1" dirty="0" smtClean="0">
                <a:effectLst>
                  <a:glow rad="127000">
                    <a:schemeClr val="bg1"/>
                  </a:glow>
                </a:effectLst>
              </a:rPr>
              <a:t>-</a:t>
            </a:r>
            <a:r>
              <a:rPr lang="en-US" sz="2400" dirty="0" smtClean="0">
                <a:effectLst>
                  <a:glow rad="127000">
                    <a:schemeClr val="bg1"/>
                  </a:glow>
                </a:effectLst>
              </a:rPr>
              <a:t>Coming to our general meetings</a:t>
            </a:r>
          </a:p>
          <a:p>
            <a:r>
              <a:rPr lang="en-US" sz="2400" b="1" dirty="0" smtClean="0">
                <a:effectLst>
                  <a:glow rad="127000">
                    <a:schemeClr val="bg1"/>
                  </a:glow>
                </a:effectLst>
              </a:rPr>
              <a:t>	-</a:t>
            </a:r>
            <a:r>
              <a:rPr lang="en-US" sz="2400" dirty="0" smtClean="0">
                <a:effectLst>
                  <a:glow rad="127000">
                    <a:schemeClr val="bg1"/>
                  </a:glow>
                </a:effectLst>
              </a:rPr>
              <a:t>Participation during meetings</a:t>
            </a:r>
          </a:p>
          <a:p>
            <a:r>
              <a:rPr lang="en-US" sz="2400" b="1" dirty="0">
                <a:effectLst>
                  <a:glow rad="127000">
                    <a:schemeClr val="bg1"/>
                  </a:glow>
                </a:effectLst>
              </a:rPr>
              <a:t>	</a:t>
            </a:r>
            <a:r>
              <a:rPr lang="en-US" sz="2400" b="1" dirty="0" smtClean="0">
                <a:effectLst>
                  <a:glow rad="127000">
                    <a:schemeClr val="bg1"/>
                  </a:glow>
                </a:effectLst>
              </a:rPr>
              <a:t>-</a:t>
            </a:r>
            <a:r>
              <a:rPr lang="en-US" sz="2400" dirty="0" smtClean="0">
                <a:effectLst>
                  <a:glow rad="127000">
                    <a:schemeClr val="bg1"/>
                  </a:glow>
                </a:effectLst>
              </a:rPr>
              <a:t>Going to MD events </a:t>
            </a:r>
          </a:p>
          <a:p>
            <a:r>
              <a:rPr lang="en-US" sz="2400" b="1" dirty="0">
                <a:effectLst>
                  <a:glow rad="127000">
                    <a:schemeClr val="bg1"/>
                  </a:glow>
                </a:effectLst>
              </a:rPr>
              <a:t>	</a:t>
            </a:r>
            <a:r>
              <a:rPr lang="en-US" sz="2400" b="1" dirty="0" smtClean="0">
                <a:effectLst>
                  <a:glow rad="127000">
                    <a:schemeClr val="bg1"/>
                  </a:glow>
                </a:effectLst>
              </a:rPr>
              <a:t>-</a:t>
            </a:r>
            <a:r>
              <a:rPr lang="en-US" sz="2400" dirty="0" smtClean="0">
                <a:effectLst>
                  <a:glow rad="127000">
                    <a:schemeClr val="bg1"/>
                  </a:glow>
                </a:effectLst>
              </a:rPr>
              <a:t>Etc</a:t>
            </a:r>
            <a:r>
              <a:rPr lang="en-US" sz="2400" b="1" dirty="0" smtClean="0">
                <a:effectLst>
                  <a:glow rad="127000">
                    <a:schemeClr val="bg1"/>
                  </a:glow>
                </a:effectLst>
              </a:rPr>
              <a:t>   </a:t>
            </a:r>
            <a:endParaRPr lang="en-US" sz="2400" b="1" dirty="0">
              <a:effectLst>
                <a:glow rad="127000">
                  <a:schemeClr val="bg1"/>
                </a:glo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1" name="Picture 3" descr="C:\Users\Tom\Desktop\Picture1.jpg"/>
          <p:cNvPicPr>
            <a:picLocks noChangeAspect="1" noChangeArrowheads="1"/>
          </p:cNvPicPr>
          <p:nvPr/>
        </p:nvPicPr>
        <p:blipFill>
          <a:blip r:embed="rId3" cstate="print"/>
          <a:srcRect/>
          <a:stretch>
            <a:fillRect/>
          </a:stretch>
        </p:blipFill>
        <p:spPr bwMode="auto">
          <a:xfrm rot="10800000">
            <a:off x="0" y="0"/>
            <a:ext cx="9144000" cy="6858000"/>
          </a:xfrm>
          <a:prstGeom prst="rect">
            <a:avLst/>
          </a:prstGeom>
          <a:noFill/>
        </p:spPr>
      </p:pic>
      <p:grpSp>
        <p:nvGrpSpPr>
          <p:cNvPr id="4" name="Group 7"/>
          <p:cNvGrpSpPr/>
          <p:nvPr/>
        </p:nvGrpSpPr>
        <p:grpSpPr>
          <a:xfrm>
            <a:off x="228600" y="-41196"/>
            <a:ext cx="6400800" cy="1107996"/>
            <a:chOff x="767621" y="439689"/>
            <a:chExt cx="7147513" cy="765395"/>
          </a:xfrm>
        </p:grpSpPr>
        <p:pic>
          <p:nvPicPr>
            <p:cNvPr id="9" name="Picture 8" descr="logo.png"/>
            <p:cNvPicPr>
              <a:picLocks noChangeAspect="1"/>
            </p:cNvPicPr>
            <p:nvPr/>
          </p:nvPicPr>
          <p:blipFill>
            <a:blip r:embed="rId4" cstate="print">
              <a:duotone>
                <a:prstClr val="black"/>
                <a:schemeClr val="accent2">
                  <a:tint val="45000"/>
                  <a:satMod val="400000"/>
                </a:schemeClr>
              </a:duotone>
              <a:lum bright="38000" contrast="16000"/>
            </a:blip>
            <a:stretch>
              <a:fillRect/>
            </a:stretch>
          </p:blipFill>
          <p:spPr>
            <a:xfrm>
              <a:off x="4352671" y="597604"/>
              <a:ext cx="3562463" cy="473745"/>
            </a:xfrm>
            <a:prstGeom prst="rect">
              <a:avLst/>
            </a:prstGeom>
            <a:noFill/>
            <a:effectLst>
              <a:outerShdw blurRad="50800" dist="50800" dir="5400000" algn="ctr" rotWithShape="0">
                <a:srgbClr val="FF0000"/>
              </a:outerShdw>
            </a:effectLst>
          </p:spPr>
        </p:pic>
        <p:sp>
          <p:nvSpPr>
            <p:cNvPr id="10" name="Rectangle 9"/>
            <p:cNvSpPr/>
            <p:nvPr/>
          </p:nvSpPr>
          <p:spPr>
            <a:xfrm>
              <a:off x="767621" y="439689"/>
              <a:ext cx="3515934" cy="76539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Molding</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TextBox 10"/>
          <p:cNvSpPr txBox="1"/>
          <p:nvPr/>
        </p:nvSpPr>
        <p:spPr>
          <a:xfrm>
            <a:off x="5257800" y="4724400"/>
            <a:ext cx="184731" cy="369332"/>
          </a:xfrm>
          <a:prstGeom prst="rect">
            <a:avLst/>
          </a:prstGeom>
          <a:noFill/>
        </p:spPr>
        <p:txBody>
          <a:bodyPr wrap="none" rtlCol="0">
            <a:spAutoFit/>
          </a:bodyPr>
          <a:lstStyle/>
          <a:p>
            <a:endParaRPr lang="en-US" dirty="0"/>
          </a:p>
        </p:txBody>
      </p:sp>
      <p:sp>
        <p:nvSpPr>
          <p:cNvPr id="12" name="TextBox 11"/>
          <p:cNvSpPr txBox="1"/>
          <p:nvPr/>
        </p:nvSpPr>
        <p:spPr>
          <a:xfrm>
            <a:off x="914400" y="1066800"/>
            <a:ext cx="7391400" cy="1077218"/>
          </a:xfrm>
          <a:prstGeom prst="rect">
            <a:avLst/>
          </a:prstGeom>
          <a:noFill/>
        </p:spPr>
        <p:txBody>
          <a:bodyPr wrap="square" rtlCol="0">
            <a:spAutoFit/>
          </a:bodyPr>
          <a:lstStyle/>
          <a:p>
            <a:r>
              <a:rPr lang="en-US" sz="3200" b="1" dirty="0" smtClean="0"/>
              <a:t>Scrubs </a:t>
            </a:r>
          </a:p>
          <a:p>
            <a:r>
              <a:rPr lang="en-US" sz="3200" b="1" dirty="0" smtClean="0"/>
              <a:t> </a:t>
            </a:r>
            <a:endParaRPr lang="en-US" sz="3200" b="1" dirty="0"/>
          </a:p>
        </p:txBody>
      </p:sp>
      <p:sp>
        <p:nvSpPr>
          <p:cNvPr id="13" name="Text Box 5"/>
          <p:cNvSpPr txBox="1">
            <a:spLocks noChangeArrowheads="1"/>
          </p:cNvSpPr>
          <p:nvPr/>
        </p:nvSpPr>
        <p:spPr bwMode="auto">
          <a:xfrm>
            <a:off x="5486400" y="990600"/>
            <a:ext cx="3352800" cy="779463"/>
          </a:xfrm>
          <a:prstGeom prst="rect">
            <a:avLst/>
          </a:prstGeom>
          <a:noFill/>
          <a:ln w="9525">
            <a:noFill/>
            <a:miter lim="800000"/>
            <a:headEnd/>
            <a:tailEnd/>
          </a:ln>
          <a:effectLst/>
        </p:spPr>
        <p:txBody>
          <a:bodyPr>
            <a:spAutoFit/>
          </a:bodyPr>
          <a:lstStyle/>
          <a:p>
            <a:pPr>
              <a:spcBef>
                <a:spcPct val="50000"/>
              </a:spcBef>
            </a:pPr>
            <a:r>
              <a:rPr lang="en-US" dirty="0"/>
              <a:t>$10 – Members</a:t>
            </a:r>
          </a:p>
          <a:p>
            <a:pPr>
              <a:spcBef>
                <a:spcPct val="50000"/>
              </a:spcBef>
            </a:pPr>
            <a:r>
              <a:rPr lang="en-US" dirty="0"/>
              <a:t>$15 – Non-Members </a:t>
            </a:r>
          </a:p>
        </p:txBody>
      </p:sp>
      <p:grpSp>
        <p:nvGrpSpPr>
          <p:cNvPr id="29" name="Group 28"/>
          <p:cNvGrpSpPr/>
          <p:nvPr/>
        </p:nvGrpSpPr>
        <p:grpSpPr>
          <a:xfrm>
            <a:off x="0" y="1676400"/>
            <a:ext cx="9144000" cy="3465731"/>
            <a:chOff x="0" y="2590800"/>
            <a:chExt cx="9144000" cy="3465731"/>
          </a:xfrm>
        </p:grpSpPr>
        <p:grpSp>
          <p:nvGrpSpPr>
            <p:cNvPr id="14" name="Group 41"/>
            <p:cNvGrpSpPr>
              <a:grpSpLocks/>
            </p:cNvGrpSpPr>
            <p:nvPr/>
          </p:nvGrpSpPr>
          <p:grpSpPr bwMode="auto">
            <a:xfrm>
              <a:off x="0" y="2590800"/>
              <a:ext cx="9144000" cy="3124200"/>
              <a:chOff x="0" y="1824"/>
              <a:chExt cx="5760" cy="1968"/>
            </a:xfrm>
          </p:grpSpPr>
          <p:grpSp>
            <p:nvGrpSpPr>
              <p:cNvPr id="15" name="Group 27"/>
              <p:cNvGrpSpPr>
                <a:grpSpLocks/>
              </p:cNvGrpSpPr>
              <p:nvPr/>
            </p:nvGrpSpPr>
            <p:grpSpPr bwMode="auto">
              <a:xfrm>
                <a:off x="144" y="1920"/>
                <a:ext cx="5616" cy="1872"/>
                <a:chOff x="144" y="1920"/>
                <a:chExt cx="5616" cy="1872"/>
              </a:xfrm>
            </p:grpSpPr>
            <p:grpSp>
              <p:nvGrpSpPr>
                <p:cNvPr id="22" name="Group 25"/>
                <p:cNvGrpSpPr>
                  <a:grpSpLocks/>
                </p:cNvGrpSpPr>
                <p:nvPr/>
              </p:nvGrpSpPr>
              <p:grpSpPr bwMode="auto">
                <a:xfrm>
                  <a:off x="144" y="2016"/>
                  <a:ext cx="5616" cy="1584"/>
                  <a:chOff x="144" y="2736"/>
                  <a:chExt cx="5616" cy="1584"/>
                </a:xfrm>
              </p:grpSpPr>
              <p:pic>
                <p:nvPicPr>
                  <p:cNvPr id="24" name="Picture 21" descr="baby_blue"/>
                  <p:cNvPicPr>
                    <a:picLocks noChangeAspect="1" noChangeArrowheads="1"/>
                  </p:cNvPicPr>
                  <p:nvPr/>
                </p:nvPicPr>
                <p:blipFill>
                  <a:blip r:embed="rId5" cstate="print"/>
                  <a:srcRect/>
                  <a:stretch>
                    <a:fillRect/>
                  </a:stretch>
                </p:blipFill>
                <p:spPr bwMode="auto">
                  <a:xfrm>
                    <a:off x="4392" y="2736"/>
                    <a:ext cx="1368" cy="1584"/>
                  </a:xfrm>
                  <a:prstGeom prst="rect">
                    <a:avLst/>
                  </a:prstGeom>
                  <a:noFill/>
                </p:spPr>
              </p:pic>
              <p:pic>
                <p:nvPicPr>
                  <p:cNvPr id="25" name="Picture 22" descr="black"/>
                  <p:cNvPicPr>
                    <a:picLocks noChangeAspect="1" noChangeArrowheads="1"/>
                  </p:cNvPicPr>
                  <p:nvPr/>
                </p:nvPicPr>
                <p:blipFill>
                  <a:blip r:embed="rId6" cstate="print"/>
                  <a:srcRect/>
                  <a:stretch>
                    <a:fillRect/>
                  </a:stretch>
                </p:blipFill>
                <p:spPr bwMode="auto">
                  <a:xfrm>
                    <a:off x="3072" y="2784"/>
                    <a:ext cx="1276" cy="1536"/>
                  </a:xfrm>
                  <a:prstGeom prst="rect">
                    <a:avLst/>
                  </a:prstGeom>
                  <a:noFill/>
                </p:spPr>
              </p:pic>
              <p:pic>
                <p:nvPicPr>
                  <p:cNvPr id="26" name="Picture 23" descr="gray"/>
                  <p:cNvPicPr>
                    <a:picLocks noChangeAspect="1" noChangeArrowheads="1"/>
                  </p:cNvPicPr>
                  <p:nvPr/>
                </p:nvPicPr>
                <p:blipFill>
                  <a:blip r:embed="rId7" cstate="print"/>
                  <a:srcRect/>
                  <a:stretch>
                    <a:fillRect/>
                  </a:stretch>
                </p:blipFill>
                <p:spPr bwMode="auto">
                  <a:xfrm>
                    <a:off x="1536" y="2809"/>
                    <a:ext cx="1536" cy="1511"/>
                  </a:xfrm>
                  <a:prstGeom prst="rect">
                    <a:avLst/>
                  </a:prstGeom>
                  <a:noFill/>
                </p:spPr>
              </p:pic>
              <p:pic>
                <p:nvPicPr>
                  <p:cNvPr id="27" name="Picture 24" descr="navy_blue"/>
                  <p:cNvPicPr>
                    <a:picLocks noChangeAspect="1" noChangeArrowheads="1"/>
                  </p:cNvPicPr>
                  <p:nvPr/>
                </p:nvPicPr>
                <p:blipFill>
                  <a:blip r:embed="rId8" cstate="print"/>
                  <a:srcRect/>
                  <a:stretch>
                    <a:fillRect/>
                  </a:stretch>
                </p:blipFill>
                <p:spPr bwMode="auto">
                  <a:xfrm>
                    <a:off x="144" y="2784"/>
                    <a:ext cx="1361" cy="1536"/>
                  </a:xfrm>
                  <a:prstGeom prst="rect">
                    <a:avLst/>
                  </a:prstGeom>
                  <a:noFill/>
                </p:spPr>
              </p:pic>
            </p:grpSp>
            <p:sp>
              <p:nvSpPr>
                <p:cNvPr id="23" name="Rectangle 26"/>
                <p:cNvSpPr>
                  <a:spLocks noChangeArrowheads="1"/>
                </p:cNvSpPr>
                <p:nvPr/>
              </p:nvSpPr>
              <p:spPr bwMode="auto">
                <a:xfrm>
                  <a:off x="1440" y="1920"/>
                  <a:ext cx="288" cy="1872"/>
                </a:xfrm>
                <a:prstGeom prst="rect">
                  <a:avLst/>
                </a:prstGeom>
                <a:solidFill>
                  <a:schemeClr val="bg1"/>
                </a:solidFill>
                <a:ln w="9525">
                  <a:noFill/>
                  <a:miter lim="800000"/>
                  <a:headEnd/>
                  <a:tailEnd/>
                </a:ln>
                <a:effectLst/>
              </p:spPr>
              <p:txBody>
                <a:bodyPr wrap="none" anchor="ctr"/>
                <a:lstStyle/>
                <a:p>
                  <a:endParaRPr lang="en-US"/>
                </a:p>
              </p:txBody>
            </p:sp>
          </p:grpSp>
          <p:sp>
            <p:nvSpPr>
              <p:cNvPr id="16" name="Rectangle 35"/>
              <p:cNvSpPr>
                <a:spLocks noChangeArrowheads="1"/>
              </p:cNvSpPr>
              <p:nvPr/>
            </p:nvSpPr>
            <p:spPr bwMode="auto">
              <a:xfrm>
                <a:off x="624" y="1872"/>
                <a:ext cx="1344" cy="288"/>
              </a:xfrm>
              <a:prstGeom prst="rect">
                <a:avLst/>
              </a:prstGeom>
              <a:solidFill>
                <a:schemeClr val="bg1"/>
              </a:solidFill>
              <a:ln w="9525">
                <a:noFill/>
                <a:miter lim="800000"/>
                <a:headEnd/>
                <a:tailEnd/>
              </a:ln>
              <a:effectLst/>
            </p:spPr>
            <p:txBody>
              <a:bodyPr wrap="none" anchor="ctr"/>
              <a:lstStyle/>
              <a:p>
                <a:endParaRPr lang="en-US"/>
              </a:p>
            </p:txBody>
          </p:sp>
          <p:sp>
            <p:nvSpPr>
              <p:cNvPr id="17" name="Rectangle 36"/>
              <p:cNvSpPr>
                <a:spLocks noChangeArrowheads="1"/>
              </p:cNvSpPr>
              <p:nvPr/>
            </p:nvSpPr>
            <p:spPr bwMode="auto">
              <a:xfrm>
                <a:off x="2208" y="1872"/>
                <a:ext cx="960" cy="288"/>
              </a:xfrm>
              <a:prstGeom prst="rect">
                <a:avLst/>
              </a:prstGeom>
              <a:solidFill>
                <a:schemeClr val="bg1"/>
              </a:solidFill>
              <a:ln w="9525">
                <a:noFill/>
                <a:miter lim="800000"/>
                <a:headEnd/>
                <a:tailEnd/>
              </a:ln>
              <a:effectLst/>
            </p:spPr>
            <p:txBody>
              <a:bodyPr wrap="none" anchor="ctr"/>
              <a:lstStyle/>
              <a:p>
                <a:endParaRPr lang="en-US"/>
              </a:p>
            </p:txBody>
          </p:sp>
          <p:sp>
            <p:nvSpPr>
              <p:cNvPr id="18" name="Rectangle 37"/>
              <p:cNvSpPr>
                <a:spLocks noChangeArrowheads="1"/>
              </p:cNvSpPr>
              <p:nvPr/>
            </p:nvSpPr>
            <p:spPr bwMode="auto">
              <a:xfrm>
                <a:off x="0" y="1824"/>
                <a:ext cx="384" cy="384"/>
              </a:xfrm>
              <a:prstGeom prst="rect">
                <a:avLst/>
              </a:prstGeom>
              <a:solidFill>
                <a:schemeClr val="bg1"/>
              </a:solidFill>
              <a:ln w="9525">
                <a:noFill/>
                <a:miter lim="800000"/>
                <a:headEnd/>
                <a:tailEnd/>
              </a:ln>
              <a:effectLst/>
            </p:spPr>
            <p:txBody>
              <a:bodyPr wrap="none" anchor="ctr"/>
              <a:lstStyle/>
              <a:p>
                <a:endParaRPr lang="en-US"/>
              </a:p>
            </p:txBody>
          </p:sp>
          <p:sp>
            <p:nvSpPr>
              <p:cNvPr id="19" name="Rectangle 38"/>
              <p:cNvSpPr>
                <a:spLocks noChangeArrowheads="1"/>
              </p:cNvSpPr>
              <p:nvPr/>
            </p:nvSpPr>
            <p:spPr bwMode="auto">
              <a:xfrm>
                <a:off x="2160" y="1920"/>
                <a:ext cx="240" cy="384"/>
              </a:xfrm>
              <a:prstGeom prst="rect">
                <a:avLst/>
              </a:prstGeom>
              <a:solidFill>
                <a:schemeClr val="bg1"/>
              </a:solidFill>
              <a:ln w="9525">
                <a:noFill/>
                <a:miter lim="800000"/>
                <a:headEnd/>
                <a:tailEnd/>
              </a:ln>
              <a:effectLst/>
            </p:spPr>
            <p:txBody>
              <a:bodyPr wrap="none" anchor="ctr"/>
              <a:lstStyle/>
              <a:p>
                <a:endParaRPr lang="en-US"/>
              </a:p>
            </p:txBody>
          </p:sp>
          <p:sp>
            <p:nvSpPr>
              <p:cNvPr id="20" name="Rectangle 39"/>
              <p:cNvSpPr>
                <a:spLocks noChangeArrowheads="1"/>
              </p:cNvSpPr>
              <p:nvPr/>
            </p:nvSpPr>
            <p:spPr bwMode="auto">
              <a:xfrm>
                <a:off x="2832" y="1920"/>
                <a:ext cx="384" cy="384"/>
              </a:xfrm>
              <a:prstGeom prst="rect">
                <a:avLst/>
              </a:prstGeom>
              <a:solidFill>
                <a:schemeClr val="bg1"/>
              </a:solidFill>
              <a:ln w="9525">
                <a:noFill/>
                <a:miter lim="800000"/>
                <a:headEnd/>
                <a:tailEnd/>
              </a:ln>
              <a:effectLst/>
            </p:spPr>
            <p:txBody>
              <a:bodyPr wrap="none" anchor="ctr"/>
              <a:lstStyle/>
              <a:p>
                <a:endParaRPr lang="en-US"/>
              </a:p>
            </p:txBody>
          </p:sp>
          <p:sp>
            <p:nvSpPr>
              <p:cNvPr id="21" name="Rectangle 40"/>
              <p:cNvSpPr>
                <a:spLocks noChangeArrowheads="1"/>
              </p:cNvSpPr>
              <p:nvPr/>
            </p:nvSpPr>
            <p:spPr bwMode="auto">
              <a:xfrm>
                <a:off x="2784" y="2160"/>
                <a:ext cx="288" cy="1440"/>
              </a:xfrm>
              <a:prstGeom prst="rect">
                <a:avLst/>
              </a:prstGeom>
              <a:solidFill>
                <a:schemeClr val="bg1"/>
              </a:solidFill>
              <a:ln w="9525">
                <a:noFill/>
                <a:miter lim="800000"/>
                <a:headEnd/>
                <a:tailEnd/>
              </a:ln>
              <a:effectLst/>
            </p:spPr>
            <p:txBody>
              <a:bodyPr wrap="none" anchor="ctr"/>
              <a:lstStyle/>
              <a:p>
                <a:endParaRPr lang="en-US"/>
              </a:p>
            </p:txBody>
          </p:sp>
        </p:grpSp>
        <p:sp>
          <p:nvSpPr>
            <p:cNvPr id="28" name="TextBox 27"/>
            <p:cNvSpPr txBox="1"/>
            <p:nvPr/>
          </p:nvSpPr>
          <p:spPr>
            <a:xfrm>
              <a:off x="228600" y="5410200"/>
              <a:ext cx="8915400" cy="646331"/>
            </a:xfrm>
            <a:prstGeom prst="rect">
              <a:avLst/>
            </a:prstGeom>
            <a:solidFill>
              <a:schemeClr val="bg1"/>
            </a:solidFill>
          </p:spPr>
          <p:txBody>
            <a:bodyPr wrap="square" rtlCol="0">
              <a:spAutoFit/>
            </a:bodyPr>
            <a:lstStyle/>
            <a:p>
              <a:r>
                <a:rPr lang="en-US" dirty="0" smtClean="0"/>
                <a:t>Navy Blue		    Gray		      Black			Pale Blue		</a:t>
              </a:r>
              <a:endParaRPr lang="en-US" dirty="0"/>
            </a:p>
          </p:txBody>
        </p:sp>
      </p:grpSp>
      <p:pic>
        <p:nvPicPr>
          <p:cNvPr id="30" name="Picture 4" descr="script"/>
          <p:cNvPicPr>
            <a:picLocks noChangeAspect="1" noChangeArrowheads="1"/>
          </p:cNvPicPr>
          <p:nvPr/>
        </p:nvPicPr>
        <p:blipFill>
          <a:blip r:embed="rId9" cstate="print"/>
          <a:srcRect/>
          <a:stretch>
            <a:fillRect/>
          </a:stretch>
        </p:blipFill>
        <p:spPr bwMode="auto">
          <a:xfrm>
            <a:off x="5105400" y="5148262"/>
            <a:ext cx="3810000" cy="1314450"/>
          </a:xfrm>
          <a:prstGeom prst="rect">
            <a:avLst/>
          </a:prstGeom>
          <a:noFill/>
        </p:spPr>
      </p:pic>
      <p:pic>
        <p:nvPicPr>
          <p:cNvPr id="31" name="Picture 5" descr="block"/>
          <p:cNvPicPr>
            <a:picLocks noChangeAspect="1" noChangeArrowheads="1"/>
          </p:cNvPicPr>
          <p:nvPr/>
        </p:nvPicPr>
        <p:blipFill>
          <a:blip r:embed="rId10" cstate="print"/>
          <a:srcRect/>
          <a:stretch>
            <a:fillRect/>
          </a:stretch>
        </p:blipFill>
        <p:spPr bwMode="auto">
          <a:xfrm>
            <a:off x="381000" y="5167312"/>
            <a:ext cx="4038600" cy="130968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1" name="Picture 3" descr="C:\Users\Tom\Desktop\Picture1.jpg"/>
          <p:cNvPicPr>
            <a:picLocks noChangeAspect="1" noChangeArrowheads="1"/>
          </p:cNvPicPr>
          <p:nvPr/>
        </p:nvPicPr>
        <p:blipFill>
          <a:blip r:embed="rId3" cstate="print"/>
          <a:srcRect/>
          <a:stretch>
            <a:fillRect/>
          </a:stretch>
        </p:blipFill>
        <p:spPr bwMode="auto">
          <a:xfrm rot="10800000">
            <a:off x="0" y="0"/>
            <a:ext cx="9144000" cy="6858000"/>
          </a:xfrm>
          <a:prstGeom prst="rect">
            <a:avLst/>
          </a:prstGeom>
          <a:noFill/>
        </p:spPr>
      </p:pic>
      <p:grpSp>
        <p:nvGrpSpPr>
          <p:cNvPr id="4" name="Group 7"/>
          <p:cNvGrpSpPr/>
          <p:nvPr/>
        </p:nvGrpSpPr>
        <p:grpSpPr>
          <a:xfrm>
            <a:off x="228600" y="-41196"/>
            <a:ext cx="6400800" cy="1107996"/>
            <a:chOff x="767621" y="439689"/>
            <a:chExt cx="7147513" cy="765395"/>
          </a:xfrm>
        </p:grpSpPr>
        <p:pic>
          <p:nvPicPr>
            <p:cNvPr id="9" name="Picture 8" descr="logo.png"/>
            <p:cNvPicPr>
              <a:picLocks noChangeAspect="1"/>
            </p:cNvPicPr>
            <p:nvPr/>
          </p:nvPicPr>
          <p:blipFill>
            <a:blip r:embed="rId4" cstate="print">
              <a:duotone>
                <a:prstClr val="black"/>
                <a:schemeClr val="accent2">
                  <a:tint val="45000"/>
                  <a:satMod val="400000"/>
                </a:schemeClr>
              </a:duotone>
              <a:lum bright="38000" contrast="16000"/>
            </a:blip>
            <a:stretch>
              <a:fillRect/>
            </a:stretch>
          </p:blipFill>
          <p:spPr>
            <a:xfrm>
              <a:off x="4352671" y="597604"/>
              <a:ext cx="3562463" cy="473745"/>
            </a:xfrm>
            <a:prstGeom prst="rect">
              <a:avLst/>
            </a:prstGeom>
            <a:noFill/>
            <a:effectLst>
              <a:outerShdw blurRad="50800" dist="50800" dir="5400000" algn="ctr" rotWithShape="0">
                <a:srgbClr val="FF0000"/>
              </a:outerShdw>
            </a:effectLst>
          </p:spPr>
        </p:pic>
        <p:sp>
          <p:nvSpPr>
            <p:cNvPr id="10" name="Rectangle 9"/>
            <p:cNvSpPr/>
            <p:nvPr/>
          </p:nvSpPr>
          <p:spPr>
            <a:xfrm>
              <a:off x="767621" y="439689"/>
              <a:ext cx="3515934" cy="76539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Molding</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TextBox 10"/>
          <p:cNvSpPr txBox="1"/>
          <p:nvPr/>
        </p:nvSpPr>
        <p:spPr>
          <a:xfrm>
            <a:off x="5257800" y="4724400"/>
            <a:ext cx="184731" cy="369332"/>
          </a:xfrm>
          <a:prstGeom prst="rect">
            <a:avLst/>
          </a:prstGeom>
          <a:noFill/>
        </p:spPr>
        <p:txBody>
          <a:bodyPr wrap="none" rtlCol="0">
            <a:spAutoFit/>
          </a:bodyPr>
          <a:lstStyle/>
          <a:p>
            <a:endParaRPr lang="en-US" dirty="0"/>
          </a:p>
        </p:txBody>
      </p:sp>
      <p:sp>
        <p:nvSpPr>
          <p:cNvPr id="13" name="Rectangle 12"/>
          <p:cNvSpPr/>
          <p:nvPr/>
        </p:nvSpPr>
        <p:spPr>
          <a:xfrm>
            <a:off x="4479634" y="2967335"/>
            <a:ext cx="184731" cy="923330"/>
          </a:xfrm>
          <a:prstGeom prst="rect">
            <a:avLst/>
          </a:prstGeom>
          <a:noFill/>
        </p:spPr>
        <p:txBody>
          <a:bodyPr wrap="none" lIns="91440" tIns="45720" rIns="91440" bIns="45720">
            <a:spAutoFit/>
          </a:bodyPr>
          <a:lstStyle/>
          <a:p>
            <a:pPr algn="ct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4" name="Rectangle 13"/>
          <p:cNvSpPr/>
          <p:nvPr/>
        </p:nvSpPr>
        <p:spPr>
          <a:xfrm>
            <a:off x="4479634" y="2967335"/>
            <a:ext cx="184731" cy="923330"/>
          </a:xfrm>
          <a:prstGeom prst="rect">
            <a:avLst/>
          </a:prstGeom>
          <a:noFill/>
        </p:spPr>
        <p:txBody>
          <a:bodyPr wrap="none" lIns="91440" tIns="45720" rIns="91440" bIns="45720">
            <a:spAutoFit/>
          </a:bodyPr>
          <a:lstStyle/>
          <a:p>
            <a:pPr algn="ct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9" name="Rectangle 18"/>
          <p:cNvSpPr/>
          <p:nvPr/>
        </p:nvSpPr>
        <p:spPr>
          <a:xfrm>
            <a:off x="304800" y="1447800"/>
            <a:ext cx="7738786" cy="3785652"/>
          </a:xfrm>
          <a:prstGeom prst="rect">
            <a:avLst/>
          </a:prstGeom>
          <a:noFill/>
        </p:spPr>
        <p:txBody>
          <a:bodyPr wrap="none" lIns="91440" tIns="45720" rIns="91440" bIns="45720">
            <a:spAutoFit/>
          </a:bodyPr>
          <a:lstStyle/>
          <a:p>
            <a:pPr algn="ctr"/>
            <a:r>
              <a:rPr lang="en-US" sz="8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Services </a:t>
            </a:r>
          </a:p>
          <a:p>
            <a:pPr algn="ctr"/>
            <a:r>
              <a:rPr lang="en-US" sz="8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and </a:t>
            </a:r>
          </a:p>
          <a:p>
            <a:pPr algn="ctr"/>
            <a:r>
              <a:rPr lang="en-US" sz="8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Upcoming Events </a:t>
            </a:r>
            <a:endParaRPr lang="en-US" sz="8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0" y="0"/>
            <a:ext cx="9144000" cy="6858000"/>
          </a:xfrm>
          <a:prstGeom prst="rect">
            <a:avLst/>
          </a:prstGeom>
          <a:noFill/>
          <a:ln>
            <a:noFill/>
          </a:ln>
        </p:spPr>
      </p:pic>
      <p:grpSp>
        <p:nvGrpSpPr>
          <p:cNvPr id="4" name="Group 7"/>
          <p:cNvGrpSpPr/>
          <p:nvPr/>
        </p:nvGrpSpPr>
        <p:grpSpPr>
          <a:xfrm>
            <a:off x="228600" y="-41196"/>
            <a:ext cx="6400800" cy="1107996"/>
            <a:chOff x="767621" y="439689"/>
            <a:chExt cx="7147513" cy="765395"/>
          </a:xfrm>
        </p:grpSpPr>
        <p:pic>
          <p:nvPicPr>
            <p:cNvPr id="9" name="Picture 8" descr="logo.png"/>
            <p:cNvPicPr>
              <a:picLocks noChangeAspect="1"/>
            </p:cNvPicPr>
            <p:nvPr/>
          </p:nvPicPr>
          <p:blipFill>
            <a:blip r:embed="rId4" cstate="print">
              <a:duotone>
                <a:prstClr val="black"/>
                <a:schemeClr val="accent2">
                  <a:tint val="45000"/>
                  <a:satMod val="400000"/>
                </a:schemeClr>
              </a:duotone>
              <a:lum bright="38000" contrast="16000"/>
            </a:blip>
            <a:stretch>
              <a:fillRect/>
            </a:stretch>
          </p:blipFill>
          <p:spPr>
            <a:xfrm>
              <a:off x="4352671" y="597604"/>
              <a:ext cx="3562463" cy="473745"/>
            </a:xfrm>
            <a:prstGeom prst="rect">
              <a:avLst/>
            </a:prstGeom>
            <a:noFill/>
            <a:effectLst>
              <a:outerShdw blurRad="50800" dist="50800" dir="5400000" algn="ctr" rotWithShape="0">
                <a:srgbClr val="FF0000"/>
              </a:outerShdw>
            </a:effectLst>
          </p:spPr>
        </p:pic>
        <p:sp>
          <p:nvSpPr>
            <p:cNvPr id="10" name="Rectangle 9"/>
            <p:cNvSpPr/>
            <p:nvPr/>
          </p:nvSpPr>
          <p:spPr>
            <a:xfrm>
              <a:off x="767621" y="439689"/>
              <a:ext cx="3515934" cy="76539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Molding</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TextBox 10"/>
          <p:cNvSpPr txBox="1"/>
          <p:nvPr/>
        </p:nvSpPr>
        <p:spPr>
          <a:xfrm>
            <a:off x="5257800" y="4724400"/>
            <a:ext cx="184731" cy="369332"/>
          </a:xfrm>
          <a:prstGeom prst="rect">
            <a:avLst/>
          </a:prstGeom>
          <a:noFill/>
        </p:spPr>
        <p:txBody>
          <a:bodyPr wrap="none" rtlCol="0">
            <a:spAutoFit/>
          </a:bodyPr>
          <a:lstStyle/>
          <a:p>
            <a:endParaRPr lang="en-US" dirty="0"/>
          </a:p>
        </p:txBody>
      </p:sp>
      <p:sp>
        <p:nvSpPr>
          <p:cNvPr id="12" name="TextBox 11"/>
          <p:cNvSpPr txBox="1"/>
          <p:nvPr/>
        </p:nvSpPr>
        <p:spPr>
          <a:xfrm>
            <a:off x="914400" y="1066800"/>
            <a:ext cx="7391400" cy="584775"/>
          </a:xfrm>
          <a:prstGeom prst="rect">
            <a:avLst/>
          </a:prstGeom>
          <a:noFill/>
        </p:spPr>
        <p:txBody>
          <a:bodyPr wrap="square" rtlCol="0">
            <a:spAutoFit/>
          </a:bodyPr>
          <a:lstStyle/>
          <a:p>
            <a:r>
              <a:rPr lang="en-US" sz="3200" b="1" dirty="0" smtClean="0"/>
              <a:t>Vietnamese Health Fairs </a:t>
            </a:r>
          </a:p>
        </p:txBody>
      </p:sp>
      <p:sp>
        <p:nvSpPr>
          <p:cNvPr id="13" name="TextBox 12"/>
          <p:cNvSpPr txBox="1"/>
          <p:nvPr/>
        </p:nvSpPr>
        <p:spPr>
          <a:xfrm>
            <a:off x="304800" y="1828800"/>
            <a:ext cx="6019800" cy="5281446"/>
          </a:xfrm>
          <a:prstGeom prst="rect">
            <a:avLst/>
          </a:prstGeom>
          <a:noFill/>
        </p:spPr>
        <p:txBody>
          <a:bodyPr wrap="square" rtlCol="0">
            <a:spAutoFit/>
          </a:bodyPr>
          <a:lstStyle/>
          <a:p>
            <a:pPr marL="742950" lvl="1" indent="-349250">
              <a:lnSpc>
                <a:spcPct val="95000"/>
              </a:lnSpc>
              <a:buSzPct val="25000"/>
            </a:pPr>
            <a:r>
              <a:rPr lang="en-US" sz="2400" dirty="0" smtClean="0">
                <a:effectLst>
                  <a:glow rad="127000">
                    <a:schemeClr val="bg1"/>
                  </a:glow>
                </a:effectLst>
              </a:rPr>
              <a:t>VAMA Health Fair: Sunday 9/22/13 </a:t>
            </a:r>
          </a:p>
          <a:p>
            <a:pPr marL="742950" lvl="1" indent="-349250">
              <a:lnSpc>
                <a:spcPct val="95000"/>
              </a:lnSpc>
              <a:buSzPct val="25000"/>
            </a:pPr>
            <a:r>
              <a:rPr lang="en-US" sz="2400" dirty="0" smtClean="0">
                <a:effectLst>
                  <a:glow rad="127000">
                    <a:schemeClr val="bg1"/>
                  </a:glow>
                </a:effectLst>
              </a:rPr>
              <a:t>	-9am – 1pm</a:t>
            </a:r>
          </a:p>
          <a:p>
            <a:pPr marL="742950" lvl="1" indent="-349250">
              <a:lnSpc>
                <a:spcPct val="95000"/>
              </a:lnSpc>
              <a:buSzPct val="25000"/>
            </a:pPr>
            <a:r>
              <a:rPr lang="en-US" sz="2400" dirty="0" smtClean="0">
                <a:effectLst>
                  <a:glow rad="127000">
                    <a:schemeClr val="bg1"/>
                  </a:glow>
                </a:effectLst>
              </a:rPr>
              <a:t>	-Address is VAMAS, 2300 W Walnut St, Garland TX 75042 </a:t>
            </a:r>
          </a:p>
          <a:p>
            <a:pPr marL="742950" lvl="1" indent="-349250">
              <a:lnSpc>
                <a:spcPct val="95000"/>
              </a:lnSpc>
              <a:buSzPct val="25000"/>
            </a:pPr>
            <a:r>
              <a:rPr lang="en-US" sz="2400" dirty="0" smtClean="0">
                <a:effectLst>
                  <a:glow rad="127000">
                    <a:schemeClr val="bg1"/>
                  </a:glow>
                </a:effectLst>
              </a:rPr>
              <a:t>	-5 volunteers needed  </a:t>
            </a:r>
          </a:p>
          <a:p>
            <a:pPr marL="742950" lvl="1" indent="-349250">
              <a:lnSpc>
                <a:spcPct val="95000"/>
              </a:lnSpc>
              <a:buSzPct val="25000"/>
            </a:pPr>
            <a:endParaRPr lang="en-US" sz="2400" dirty="0" smtClean="0">
              <a:effectLst>
                <a:glow rad="127000">
                  <a:schemeClr val="bg1"/>
                </a:glow>
              </a:effectLst>
            </a:endParaRPr>
          </a:p>
          <a:p>
            <a:pPr marL="742950" lvl="1" indent="-349250">
              <a:lnSpc>
                <a:spcPct val="95000"/>
              </a:lnSpc>
              <a:buSzPct val="25000"/>
            </a:pPr>
            <a:endParaRPr lang="en-US" sz="2400" dirty="0">
              <a:effectLst>
                <a:glow rad="127000">
                  <a:schemeClr val="bg1"/>
                </a:glow>
              </a:effectLst>
            </a:endParaRPr>
          </a:p>
          <a:p>
            <a:pPr marL="742950" lvl="1" indent="-349250">
              <a:lnSpc>
                <a:spcPct val="95000"/>
              </a:lnSpc>
              <a:buSzPct val="25000"/>
            </a:pPr>
            <a:r>
              <a:rPr lang="en-US" sz="2400" dirty="0" smtClean="0">
                <a:effectLst>
                  <a:glow rad="127000">
                    <a:schemeClr val="bg1"/>
                  </a:glow>
                </a:effectLst>
              </a:rPr>
              <a:t> VAMA Health Fair: Saturday 10/05/13</a:t>
            </a:r>
          </a:p>
          <a:p>
            <a:pPr marL="742950" lvl="1" indent="-349250">
              <a:lnSpc>
                <a:spcPct val="95000"/>
              </a:lnSpc>
              <a:buSzPct val="25000"/>
            </a:pPr>
            <a:r>
              <a:rPr lang="en-US" sz="2400" dirty="0" smtClean="0">
                <a:effectLst>
                  <a:glow rad="127000">
                    <a:schemeClr val="bg1"/>
                  </a:glow>
                </a:effectLst>
              </a:rPr>
              <a:t>	-10am – 2pm </a:t>
            </a:r>
          </a:p>
          <a:p>
            <a:pPr marL="742950" lvl="1" indent="-349250">
              <a:lnSpc>
                <a:spcPct val="95000"/>
              </a:lnSpc>
              <a:buSzPct val="25000"/>
            </a:pPr>
            <a:r>
              <a:rPr lang="en-US" sz="2400" dirty="0" smtClean="0">
                <a:effectLst>
                  <a:glow rad="127000">
                    <a:schemeClr val="bg1"/>
                  </a:glow>
                </a:effectLst>
              </a:rPr>
              <a:t>	-Address: Hong Kong Super Market </a:t>
            </a:r>
            <a:br>
              <a:rPr lang="en-US" sz="2400" dirty="0" smtClean="0">
                <a:effectLst>
                  <a:glow rad="127000">
                    <a:schemeClr val="bg1"/>
                  </a:glow>
                </a:effectLst>
              </a:rPr>
            </a:br>
            <a:r>
              <a:rPr lang="en-US" sz="2400" dirty="0" smtClean="0">
                <a:effectLst>
                  <a:glow rad="127000">
                    <a:schemeClr val="bg1"/>
                  </a:glow>
                </a:effectLst>
              </a:rPr>
              <a:t>9780 Walnut St, Dallas, TX 75243</a:t>
            </a:r>
          </a:p>
          <a:p>
            <a:pPr marL="742950" lvl="1" indent="-349250">
              <a:lnSpc>
                <a:spcPct val="95000"/>
              </a:lnSpc>
              <a:buSzPct val="25000"/>
            </a:pPr>
            <a:r>
              <a:rPr lang="en-US" sz="2400" dirty="0" smtClean="0">
                <a:effectLst>
                  <a:glow rad="127000">
                    <a:schemeClr val="bg1"/>
                  </a:glow>
                </a:effectLst>
              </a:rPr>
              <a:t>	-Working with Dallas Police Department</a:t>
            </a:r>
          </a:p>
          <a:p>
            <a:pPr marL="742950" lvl="1" indent="-349250">
              <a:lnSpc>
                <a:spcPct val="95000"/>
              </a:lnSpc>
              <a:buSzPct val="25000"/>
            </a:pPr>
            <a:r>
              <a:rPr lang="en-US" sz="2400" dirty="0" smtClean="0">
                <a:effectLst>
                  <a:glow rad="127000">
                    <a:schemeClr val="bg1"/>
                  </a:glow>
                </a:effectLst>
              </a:rPr>
              <a:t>	-10 volunteers needed  </a:t>
            </a:r>
          </a:p>
          <a:p>
            <a:pPr marL="742950" lvl="1" indent="-349250">
              <a:lnSpc>
                <a:spcPct val="95000"/>
              </a:lnSpc>
              <a:buSzPct val="25000"/>
            </a:pPr>
            <a:r>
              <a:rPr lang="en-US" sz="2400" dirty="0" smtClean="0">
                <a:effectLst>
                  <a:glow rad="127000">
                    <a:schemeClr val="bg1"/>
                  </a:glow>
                </a:effectLst>
              </a:rPr>
              <a:t>	-Carpooling*</a:t>
            </a:r>
          </a:p>
          <a:p>
            <a:endParaRPr lang="en-US" dirty="0">
              <a:effectLst>
                <a:glow rad="127000">
                  <a:schemeClr val="bg1"/>
                </a:glow>
              </a:effectLst>
            </a:endParaRPr>
          </a:p>
        </p:txBody>
      </p:sp>
      <p:sp>
        <p:nvSpPr>
          <p:cNvPr id="16" name="Rectangle 15"/>
          <p:cNvSpPr/>
          <p:nvPr/>
        </p:nvSpPr>
        <p:spPr>
          <a:xfrm rot="19191423">
            <a:off x="2699445" y="4831099"/>
            <a:ext cx="1731564"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Filled</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 name="Rectangle 16"/>
          <p:cNvSpPr/>
          <p:nvPr/>
        </p:nvSpPr>
        <p:spPr>
          <a:xfrm rot="19073273">
            <a:off x="2069512" y="2223026"/>
            <a:ext cx="2894831"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Feedback</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0" y="0"/>
            <a:ext cx="9144000" cy="6858000"/>
          </a:xfrm>
          <a:prstGeom prst="rect">
            <a:avLst/>
          </a:prstGeom>
          <a:noFill/>
          <a:ln>
            <a:noFill/>
          </a:ln>
        </p:spPr>
      </p:pic>
      <p:grpSp>
        <p:nvGrpSpPr>
          <p:cNvPr id="4" name="Group 7"/>
          <p:cNvGrpSpPr/>
          <p:nvPr/>
        </p:nvGrpSpPr>
        <p:grpSpPr>
          <a:xfrm>
            <a:off x="228600" y="-41196"/>
            <a:ext cx="6400800" cy="1107996"/>
            <a:chOff x="767621" y="439689"/>
            <a:chExt cx="7147513" cy="765395"/>
          </a:xfrm>
        </p:grpSpPr>
        <p:pic>
          <p:nvPicPr>
            <p:cNvPr id="9" name="Picture 8" descr="logo.png"/>
            <p:cNvPicPr>
              <a:picLocks noChangeAspect="1"/>
            </p:cNvPicPr>
            <p:nvPr/>
          </p:nvPicPr>
          <p:blipFill>
            <a:blip r:embed="rId4" cstate="print">
              <a:duotone>
                <a:prstClr val="black"/>
                <a:schemeClr val="accent2">
                  <a:tint val="45000"/>
                  <a:satMod val="400000"/>
                </a:schemeClr>
              </a:duotone>
              <a:lum bright="38000" contrast="16000"/>
            </a:blip>
            <a:stretch>
              <a:fillRect/>
            </a:stretch>
          </p:blipFill>
          <p:spPr>
            <a:xfrm>
              <a:off x="4352671" y="597604"/>
              <a:ext cx="3562463" cy="473745"/>
            </a:xfrm>
            <a:prstGeom prst="rect">
              <a:avLst/>
            </a:prstGeom>
            <a:noFill/>
            <a:effectLst>
              <a:outerShdw blurRad="50800" dist="50800" dir="5400000" algn="ctr" rotWithShape="0">
                <a:srgbClr val="FF0000"/>
              </a:outerShdw>
            </a:effectLst>
          </p:spPr>
        </p:pic>
        <p:sp>
          <p:nvSpPr>
            <p:cNvPr id="10" name="Rectangle 9"/>
            <p:cNvSpPr/>
            <p:nvPr/>
          </p:nvSpPr>
          <p:spPr>
            <a:xfrm>
              <a:off x="767621" y="439689"/>
              <a:ext cx="3515934" cy="76539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Molding</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TextBox 10"/>
          <p:cNvSpPr txBox="1"/>
          <p:nvPr/>
        </p:nvSpPr>
        <p:spPr>
          <a:xfrm>
            <a:off x="5257800" y="4724400"/>
            <a:ext cx="184731" cy="369332"/>
          </a:xfrm>
          <a:prstGeom prst="rect">
            <a:avLst/>
          </a:prstGeom>
          <a:noFill/>
        </p:spPr>
        <p:txBody>
          <a:bodyPr wrap="none" rtlCol="0">
            <a:spAutoFit/>
          </a:bodyPr>
          <a:lstStyle/>
          <a:p>
            <a:endParaRPr lang="en-US" dirty="0"/>
          </a:p>
        </p:txBody>
      </p:sp>
      <p:sp>
        <p:nvSpPr>
          <p:cNvPr id="12" name="TextBox 11"/>
          <p:cNvSpPr txBox="1"/>
          <p:nvPr/>
        </p:nvSpPr>
        <p:spPr>
          <a:xfrm>
            <a:off x="533400" y="1143000"/>
            <a:ext cx="7391400" cy="4401205"/>
          </a:xfrm>
          <a:prstGeom prst="rect">
            <a:avLst/>
          </a:prstGeom>
          <a:noFill/>
        </p:spPr>
        <p:txBody>
          <a:bodyPr wrap="square" rtlCol="0">
            <a:spAutoFit/>
          </a:bodyPr>
          <a:lstStyle/>
          <a:p>
            <a:r>
              <a:rPr lang="en-US" sz="3200" b="1" dirty="0" smtClean="0">
                <a:effectLst>
                  <a:glow rad="127000">
                    <a:schemeClr val="bg1"/>
                  </a:glow>
                </a:effectLst>
              </a:rPr>
              <a:t>      National Kidney Foundation </a:t>
            </a:r>
          </a:p>
          <a:p>
            <a:endParaRPr lang="en-US" sz="3200" b="1" dirty="0" smtClean="0">
              <a:effectLst>
                <a:glow rad="127000">
                  <a:schemeClr val="bg1"/>
                </a:glow>
              </a:effectLst>
            </a:endParaRPr>
          </a:p>
          <a:p>
            <a:pPr>
              <a:buFont typeface="Arial" pitchFamily="34" charset="0"/>
              <a:buChar char="•"/>
            </a:pPr>
            <a:r>
              <a:rPr lang="en-US" sz="2400" dirty="0" smtClean="0">
                <a:effectLst>
                  <a:glow rad="127000">
                    <a:schemeClr val="bg1"/>
                  </a:glow>
                </a:effectLst>
              </a:rPr>
              <a:t>Cornerstone Health Fair: Saturday 09/21/131</a:t>
            </a:r>
          </a:p>
          <a:p>
            <a:pPr lvl="1"/>
            <a:r>
              <a:rPr lang="en-US" sz="2400" dirty="0" smtClean="0">
                <a:effectLst>
                  <a:glow rad="127000">
                    <a:schemeClr val="bg1"/>
                  </a:glow>
                </a:effectLst>
              </a:rPr>
              <a:t>-9:30am – 2:00pm</a:t>
            </a:r>
            <a:br>
              <a:rPr lang="en-US" sz="2400" dirty="0" smtClean="0">
                <a:effectLst>
                  <a:glow rad="127000">
                    <a:schemeClr val="bg1"/>
                  </a:glow>
                </a:effectLst>
              </a:rPr>
            </a:br>
            <a:r>
              <a:rPr lang="en-US" sz="2400" dirty="0" smtClean="0">
                <a:effectLst>
                  <a:glow rad="127000">
                    <a:schemeClr val="bg1"/>
                  </a:glow>
                </a:effectLst>
              </a:rPr>
              <a:t>-Address: Cornerstone Baptist Church, 1819 </a:t>
            </a:r>
            <a:br>
              <a:rPr lang="en-US" sz="2400" dirty="0" smtClean="0">
                <a:effectLst>
                  <a:glow rad="127000">
                    <a:schemeClr val="bg1"/>
                  </a:glow>
                </a:effectLst>
              </a:rPr>
            </a:br>
            <a:r>
              <a:rPr lang="en-US" sz="2400" dirty="0" smtClean="0">
                <a:effectLst>
                  <a:glow rad="127000">
                    <a:schemeClr val="bg1"/>
                  </a:glow>
                </a:effectLst>
              </a:rPr>
              <a:t>Martin Luther King Jr. Blvd, Dallas, Texas 75215 </a:t>
            </a:r>
          </a:p>
          <a:p>
            <a:pPr lvl="1"/>
            <a:r>
              <a:rPr lang="en-US" sz="2400" dirty="0" smtClean="0">
                <a:effectLst>
                  <a:glow rad="127000">
                    <a:schemeClr val="bg1"/>
                  </a:glow>
                </a:effectLst>
              </a:rPr>
              <a:t>-5 volunteers needed.</a:t>
            </a:r>
          </a:p>
          <a:p>
            <a:pPr lvl="1"/>
            <a:r>
              <a:rPr lang="en-US" sz="2400" dirty="0" smtClean="0">
                <a:effectLst>
                  <a:glow rad="127000">
                    <a:schemeClr val="bg1"/>
                  </a:glow>
                </a:effectLst>
              </a:rPr>
              <a:t>-Responsibilities: Registration, blood pressure </a:t>
            </a:r>
            <a:br>
              <a:rPr lang="en-US" sz="2400" dirty="0" smtClean="0">
                <a:effectLst>
                  <a:glow rad="127000">
                    <a:schemeClr val="bg1"/>
                  </a:glow>
                </a:effectLst>
              </a:rPr>
            </a:br>
            <a:r>
              <a:rPr lang="en-US" sz="2400" dirty="0" smtClean="0">
                <a:effectLst>
                  <a:glow rad="127000">
                    <a:schemeClr val="bg1"/>
                  </a:glow>
                </a:effectLst>
              </a:rPr>
              <a:t>checks and BMI Checks. </a:t>
            </a:r>
            <a:br>
              <a:rPr lang="en-US" sz="2400" dirty="0" smtClean="0">
                <a:effectLst>
                  <a:glow rad="127000">
                    <a:schemeClr val="bg1"/>
                  </a:glow>
                </a:effectLst>
              </a:rPr>
            </a:br>
            <a:r>
              <a:rPr lang="en-US" sz="2400" dirty="0">
                <a:effectLst>
                  <a:glow rad="127000">
                    <a:schemeClr val="bg1"/>
                  </a:glow>
                </a:effectLst>
              </a:rPr>
              <a:t>-</a:t>
            </a:r>
            <a:r>
              <a:rPr lang="en-US" sz="2400" dirty="0" smtClean="0">
                <a:effectLst>
                  <a:glow rad="127000">
                    <a:schemeClr val="bg1"/>
                  </a:glow>
                </a:effectLst>
              </a:rPr>
              <a:t>Attire can be scrubs, but jeans are fine. </a:t>
            </a:r>
          </a:p>
          <a:p>
            <a:pPr lvl="1"/>
            <a:r>
              <a:rPr lang="en-US" sz="2400" dirty="0" smtClean="0">
                <a:effectLst>
                  <a:glow rad="127000">
                    <a:schemeClr val="bg1"/>
                  </a:glow>
                </a:effectLst>
              </a:rPr>
              <a:t>-</a:t>
            </a:r>
            <a:r>
              <a:rPr lang="en-US" sz="2400" dirty="0">
                <a:effectLst>
                  <a:glow rad="127000">
                    <a:schemeClr val="bg1"/>
                  </a:glow>
                </a:effectLst>
              </a:rPr>
              <a:t>P</a:t>
            </a:r>
            <a:r>
              <a:rPr lang="en-US" sz="2400" dirty="0" smtClean="0">
                <a:effectLst>
                  <a:glow rad="127000">
                    <a:schemeClr val="bg1"/>
                  </a:glow>
                </a:effectLst>
              </a:rPr>
              <a:t>rovide t-shirts for the volunteers.</a:t>
            </a:r>
            <a:endParaRPr lang="en-US" sz="2400" b="1" dirty="0">
              <a:effectLst>
                <a:glow rad="127000">
                  <a:schemeClr val="bg1"/>
                </a:glow>
              </a:effectLst>
            </a:endParaRPr>
          </a:p>
        </p:txBody>
      </p:sp>
      <p:sp>
        <p:nvSpPr>
          <p:cNvPr id="8" name="Rectangle 7"/>
          <p:cNvSpPr/>
          <p:nvPr/>
        </p:nvSpPr>
        <p:spPr>
          <a:xfrm rot="19073273">
            <a:off x="1993311" y="3137426"/>
            <a:ext cx="2894831"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Feedback</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0" y="0"/>
            <a:ext cx="9144000" cy="6858000"/>
          </a:xfrm>
          <a:prstGeom prst="rect">
            <a:avLst/>
          </a:prstGeom>
          <a:noFill/>
          <a:ln>
            <a:noFill/>
          </a:ln>
        </p:spPr>
      </p:pic>
      <p:grpSp>
        <p:nvGrpSpPr>
          <p:cNvPr id="2" name="Group 7"/>
          <p:cNvGrpSpPr/>
          <p:nvPr/>
        </p:nvGrpSpPr>
        <p:grpSpPr>
          <a:xfrm>
            <a:off x="228600" y="-41196"/>
            <a:ext cx="6400800" cy="1107996"/>
            <a:chOff x="767621" y="439689"/>
            <a:chExt cx="7147513" cy="765395"/>
          </a:xfrm>
        </p:grpSpPr>
        <p:pic>
          <p:nvPicPr>
            <p:cNvPr id="9" name="Picture 8" descr="logo.png"/>
            <p:cNvPicPr>
              <a:picLocks noChangeAspect="1"/>
            </p:cNvPicPr>
            <p:nvPr/>
          </p:nvPicPr>
          <p:blipFill>
            <a:blip r:embed="rId4" cstate="print">
              <a:duotone>
                <a:prstClr val="black"/>
                <a:schemeClr val="accent2">
                  <a:tint val="45000"/>
                  <a:satMod val="400000"/>
                </a:schemeClr>
              </a:duotone>
              <a:lum bright="38000" contrast="16000"/>
            </a:blip>
            <a:stretch>
              <a:fillRect/>
            </a:stretch>
          </p:blipFill>
          <p:spPr>
            <a:xfrm>
              <a:off x="4352671" y="597604"/>
              <a:ext cx="3562463" cy="473745"/>
            </a:xfrm>
            <a:prstGeom prst="rect">
              <a:avLst/>
            </a:prstGeom>
            <a:noFill/>
            <a:effectLst>
              <a:outerShdw blurRad="50800" dist="50800" dir="5400000" algn="ctr" rotWithShape="0">
                <a:srgbClr val="FF0000"/>
              </a:outerShdw>
            </a:effectLst>
          </p:spPr>
        </p:pic>
        <p:sp>
          <p:nvSpPr>
            <p:cNvPr id="10" name="Rectangle 9"/>
            <p:cNvSpPr/>
            <p:nvPr/>
          </p:nvSpPr>
          <p:spPr>
            <a:xfrm>
              <a:off x="767621" y="439689"/>
              <a:ext cx="3515934" cy="76539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Molding</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TextBox 10"/>
          <p:cNvSpPr txBox="1"/>
          <p:nvPr/>
        </p:nvSpPr>
        <p:spPr>
          <a:xfrm>
            <a:off x="5257800" y="4724400"/>
            <a:ext cx="184731" cy="369332"/>
          </a:xfrm>
          <a:prstGeom prst="rect">
            <a:avLst/>
          </a:prstGeom>
          <a:noFill/>
        </p:spPr>
        <p:txBody>
          <a:bodyPr wrap="none" rtlCol="0">
            <a:spAutoFit/>
          </a:bodyPr>
          <a:lstStyle/>
          <a:p>
            <a:endParaRPr lang="en-US" dirty="0"/>
          </a:p>
        </p:txBody>
      </p:sp>
      <p:sp>
        <p:nvSpPr>
          <p:cNvPr id="12" name="TextBox 11"/>
          <p:cNvSpPr txBox="1"/>
          <p:nvPr/>
        </p:nvSpPr>
        <p:spPr>
          <a:xfrm>
            <a:off x="533400" y="1143000"/>
            <a:ext cx="7391400" cy="1077218"/>
          </a:xfrm>
          <a:prstGeom prst="rect">
            <a:avLst/>
          </a:prstGeom>
          <a:noFill/>
        </p:spPr>
        <p:txBody>
          <a:bodyPr wrap="square" rtlCol="0">
            <a:spAutoFit/>
          </a:bodyPr>
          <a:lstStyle/>
          <a:p>
            <a:r>
              <a:rPr lang="en-US" sz="3200" b="1" dirty="0" smtClean="0">
                <a:effectLst>
                  <a:glow rad="127000">
                    <a:schemeClr val="bg1"/>
                  </a:glow>
                </a:effectLst>
              </a:rPr>
              <a:t>      National Kidney Foundation </a:t>
            </a:r>
          </a:p>
          <a:p>
            <a:endParaRPr lang="en-US" sz="3200" b="1" dirty="0" smtClean="0">
              <a:effectLst>
                <a:glow rad="127000">
                  <a:schemeClr val="bg1"/>
                </a:glow>
              </a:effectLst>
            </a:endParaRPr>
          </a:p>
        </p:txBody>
      </p:sp>
      <p:sp>
        <p:nvSpPr>
          <p:cNvPr id="8" name="TextBox 7"/>
          <p:cNvSpPr txBox="1"/>
          <p:nvPr/>
        </p:nvSpPr>
        <p:spPr>
          <a:xfrm>
            <a:off x="685800" y="1981200"/>
            <a:ext cx="7772400" cy="2308324"/>
          </a:xfrm>
          <a:prstGeom prst="rect">
            <a:avLst/>
          </a:prstGeom>
          <a:noFill/>
        </p:spPr>
        <p:txBody>
          <a:bodyPr wrap="square" rtlCol="0">
            <a:spAutoFit/>
          </a:bodyPr>
          <a:lstStyle/>
          <a:p>
            <a:pPr>
              <a:buFont typeface="Arial" pitchFamily="34" charset="0"/>
              <a:buChar char="•"/>
            </a:pPr>
            <a:r>
              <a:rPr lang="en-US" sz="3600" dirty="0" smtClean="0"/>
              <a:t>October 24</a:t>
            </a:r>
            <a:r>
              <a:rPr lang="en-US" sz="3600" baseline="30000" dirty="0" smtClean="0"/>
              <a:t>th</a:t>
            </a:r>
            <a:r>
              <a:rPr lang="en-US" sz="3600" dirty="0" smtClean="0"/>
              <a:t> Faith and Community Health Summit, Dallas</a:t>
            </a:r>
            <a:br>
              <a:rPr lang="en-US" sz="3600" dirty="0" smtClean="0"/>
            </a:br>
            <a:r>
              <a:rPr lang="en-US" sz="3600" dirty="0" smtClean="0"/>
              <a:t> </a:t>
            </a:r>
          </a:p>
          <a:p>
            <a:pPr>
              <a:buFont typeface="Arial" pitchFamily="34" charset="0"/>
              <a:buChar char="•"/>
            </a:pPr>
            <a:r>
              <a:rPr lang="en-US" sz="3600" dirty="0" smtClean="0"/>
              <a:t>October 26</a:t>
            </a:r>
            <a:r>
              <a:rPr lang="en-US" sz="3600" baseline="30000" dirty="0" smtClean="0"/>
              <a:t>th</a:t>
            </a:r>
            <a:r>
              <a:rPr lang="en-US" sz="3600" dirty="0" smtClean="0"/>
              <a:t>  Keep Healthy, Oak Cliff</a:t>
            </a:r>
            <a:endParaRPr lang="en-US"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589</Words>
  <Application>Microsoft Office PowerPoint</Application>
  <PresentationFormat>On-screen Show (4:3)</PresentationFormat>
  <Paragraphs>169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dc:creator>
  <cp:lastModifiedBy>Tom</cp:lastModifiedBy>
  <cp:revision>26</cp:revision>
  <dcterms:created xsi:type="dcterms:W3CDTF">2013-09-15T20:49:28Z</dcterms:created>
  <dcterms:modified xsi:type="dcterms:W3CDTF">2013-10-02T21:06:37Z</dcterms:modified>
</cp:coreProperties>
</file>