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theme/theme1.xml" Type="http://schemas.openxmlformats.org/officeDocument/2006/relationships/theme" Id="rId1"/><Relationship Target="slides/slide8.xml" Type="http://schemas.openxmlformats.org/officeDocument/2006/relationships/slide" Id="rId13"/><Relationship Target="slides/slide18.xml" Type="http://schemas.openxmlformats.org/officeDocument/2006/relationships/slide" Id="rId2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lstStyle>
            <a:lvl1pPr algn="r" rtl="0" marR="0" indent="0" marL="0">
              <a:defRPr strike="noStrike" u="none" b="0" cap="none" baseline="0" sz="1200" i="0"/>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91" name="Shape 9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92" name="Shape 9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3" name="Shape 213"/>
        <p:cNvGrpSpPr/>
        <p:nvPr/>
      </p:nvGrpSpPr>
      <p:grpSpPr>
        <a:xfrm>
          <a:off y="0" x="0"/>
          <a:ext cy="0" cx="0"/>
          <a:chOff y="0" x="0"/>
          <a:chExt cy="0" cx="0"/>
        </a:xfrm>
      </p:grpSpPr>
      <p:sp>
        <p:nvSpPr>
          <p:cNvPr id="214" name="Shape 21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15" name="Shape 21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Nicolette: advertise this to the members as much as possible (there are veggie/turkey burgers too) the more people come the more we can fundraise, bring everyone you know! If you come, you get one point, the more people you bring, the more points you get (either take a picture at mooyah’s or a picture of your receipt and email it to us to get your points)! </a:t>
            </a:r>
          </a:p>
        </p:txBody>
      </p:sp>
      <p:sp>
        <p:nvSpPr>
          <p:cNvPr id="216" name="Shape 21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26" name="Shape 22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227" name="Shape 22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35" name="Shape 23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236" name="Shape 23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46" name="Shape 24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Haris: Depending on the time, aim for 5-6 minutes</a:t>
            </a:r>
          </a:p>
          <a:p>
            <a:pPr>
              <a:buNone/>
            </a:pPr>
            <a:r>
              <a:rPr strike="noStrike" u="none" b="0" cap="none" baseline="0" sz="1800" lang="en-US" i="0"/>
              <a:t>Don’t want to pick on people, but if we must, we must; there’s no wrong answer as long as you support it, be yourself </a:t>
            </a:r>
          </a:p>
        </p:txBody>
      </p:sp>
      <p:sp>
        <p:nvSpPr>
          <p:cNvPr id="247" name="Shape 24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57" name="Shape 25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Linh</a:t>
            </a:r>
          </a:p>
        </p:txBody>
      </p:sp>
      <p:sp>
        <p:nvSpPr>
          <p:cNvPr id="258" name="Shape 25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71" name="Shape 27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8:30</a:t>
            </a:r>
          </a:p>
        </p:txBody>
      </p:sp>
      <p:sp>
        <p:nvSpPr>
          <p:cNvPr id="272" name="Shape 27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3" name="Shape 283"/>
        <p:cNvGrpSpPr/>
        <p:nvPr/>
      </p:nvGrpSpPr>
      <p:grpSpPr>
        <a:xfrm>
          <a:off y="0" x="0"/>
          <a:ext cy="0" cx="0"/>
          <a:chOff y="0" x="0"/>
          <a:chExt cy="0" cx="0"/>
        </a:xfrm>
      </p:grpSpPr>
      <p:sp>
        <p:nvSpPr>
          <p:cNvPr id="284" name="Shape 2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85" name="Shape 28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286" name="Shape 28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5" name="Shape 295"/>
        <p:cNvGrpSpPr/>
        <p:nvPr/>
      </p:nvGrpSpPr>
      <p:grpSpPr>
        <a:xfrm>
          <a:off y="0" x="0"/>
          <a:ext cy="0" cx="0"/>
          <a:chOff y="0" x="0"/>
          <a:chExt cy="0" cx="0"/>
        </a:xfrm>
      </p:grpSpPr>
      <p:sp>
        <p:nvSpPr>
          <p:cNvPr id="296" name="Shape 29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97" name="Shape 29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Lina </a:t>
            </a:r>
          </a:p>
        </p:txBody>
      </p:sp>
      <p:sp>
        <p:nvSpPr>
          <p:cNvPr id="298" name="Shape 29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3" name="Shape 313"/>
        <p:cNvGrpSpPr/>
        <p:nvPr/>
      </p:nvGrpSpPr>
      <p:grpSpPr>
        <a:xfrm>
          <a:off y="0" x="0"/>
          <a:ext cy="0" cx="0"/>
          <a:chOff y="0" x="0"/>
          <a:chExt cy="0" cx="0"/>
        </a:xfrm>
      </p:grpSpPr>
      <p:sp>
        <p:nvSpPr>
          <p:cNvPr id="314" name="Shape 31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15" name="Shape 31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316" name="Shape 31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02" name="Shape 10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Nicolette: of course, we’ll have people who wont be able to pay, they really aren’t due this meeting, but we’re pushing it so we can start ordering scrubs, we’ll give it one week to start finalizing scrub orders and start ordering them </a:t>
            </a:r>
          </a:p>
        </p:txBody>
      </p:sp>
      <p:sp>
        <p:nvSpPr>
          <p:cNvPr id="103" name="Shape 10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18" name="Shape 11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Nicolette:</a:t>
            </a:r>
          </a:p>
        </p:txBody>
      </p:sp>
      <p:sp>
        <p:nvSpPr>
          <p:cNvPr id="119" name="Shape 11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Horacio: go check their website out first, then contact if have any more question, they are very serious and have a cancellation policy </a:t>
            </a:r>
          </a:p>
          <a:p>
            <a:pPr>
              <a:buNone/>
            </a:pPr>
            <a:r>
              <a:rPr strike="noStrike" u="none" b="0" cap="none" baseline="0" sz="1800" lang="en-US" i="0"/>
              <a:t>Make sure you copy this information or you can come ask or email us for the information, wont be sent on general meeting pw </a:t>
            </a:r>
          </a:p>
          <a:p>
            <a:pPr>
              <a:buNone/>
            </a:pPr>
            <a:r>
              <a:rPr strike="noStrike" u="none" b="0" cap="none" baseline="0" sz="1800" lang="en-US" i="0"/>
              <a:t>How would you contact them? Hello my name is so and so, I heard of the possible volunteer opportunities at this clinic, I am interested, how can I get started. </a:t>
            </a:r>
          </a:p>
        </p:txBody>
      </p:sp>
      <p:sp>
        <p:nvSpPr>
          <p:cNvPr id="131" name="Shape 13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45" name="Shape 14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146" name="Shape 146"/>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59" name="Shape 15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Linh: Next Saturday! Talk about registration (the one for us and one with UTSW); UTSW registration has been extended so not too late to register; Talk about transportation and rides; as for getting your points, each one of you will get a white folder with your name on it, take a picture of that or show it to us and we’ll add your points!</a:t>
            </a:r>
          </a:p>
        </p:txBody>
      </p:sp>
      <p:sp>
        <p:nvSpPr>
          <p:cNvPr id="160" name="Shape 160"/>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3" name="Shape 17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Horacio</a:t>
            </a:r>
          </a:p>
        </p:txBody>
      </p:sp>
      <p:sp>
        <p:nvSpPr>
          <p:cNvPr id="174" name="Shape 17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4" name="Shape 184"/>
        <p:cNvGrpSpPr/>
        <p:nvPr/>
      </p:nvGrpSpPr>
      <p:grpSpPr>
        <a:xfrm>
          <a:off y="0" x="0"/>
          <a:ext cy="0" cx="0"/>
          <a:chOff y="0" x="0"/>
          <a:chExt cy="0" cx="0"/>
        </a:xfrm>
      </p:grpSpPr>
      <p:sp>
        <p:nvSpPr>
          <p:cNvPr id="185" name="Shape 18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86" name="Shape 18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Horacio </a:t>
            </a:r>
          </a:p>
        </p:txBody>
      </p:sp>
      <p:sp>
        <p:nvSpPr>
          <p:cNvPr id="187" name="Shape 18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98" name="Shape 19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Haris:  He’s going to come and talk about medical school life and classes at UTSW, some of its structure and of course admissions, but mainly giving his famous pathology lectures, he’s brought an elephants heart to one of his lectures, will he bring it? who knows! Come, bring your friends and bring questions! </a:t>
            </a:r>
          </a:p>
        </p:txBody>
      </p:sp>
      <p:sp>
        <p:nvSpPr>
          <p:cNvPr id="199" name="Shape 19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y="0" x="0"/>
          <a:ext cy="0" cx="0"/>
          <a:chOff y="0" x="0"/>
          <a:chExt cy="0" cx="0"/>
        </a:xfrm>
      </p:grpSpPr>
      <p:sp>
        <p:nvSpPr>
          <p:cNvPr id="15" name="Shape 15"/>
          <p:cNvSpPr txBox="1"/>
          <p:nvPr>
            <p:ph type="ctrTitle"/>
          </p:nvPr>
        </p:nvSpPr>
        <p:spPr>
          <a:xfrm>
            <a:off y="2130425" x="685800"/>
            <a:ext cy="1470024" cx="77724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strike="noStrike" u="none" b="0" cap="none" baseline="0" sz="4400" i="0">
                <a:solidFill>
                  <a:schemeClr val="dk1"/>
                </a:solidFill>
                <a:latin typeface="Calibri"/>
                <a:ea typeface="Calibri"/>
                <a:cs typeface="Calibri"/>
                <a:sym typeface="Calibri"/>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6" name="Shape 16"/>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buClr>
                <a:srgbClr val="888888"/>
              </a:buClr>
              <a:buFont typeface="Calibri"/>
              <a:buNone/>
              <a:defRPr strike="noStrike" u="none" b="0" cap="none" baseline="0" sz="3200" i="0">
                <a:solidFill>
                  <a:srgbClr val="888888"/>
                </a:solidFill>
                <a:latin typeface="Calibri"/>
                <a:ea typeface="Calibri"/>
                <a:cs typeface="Calibri"/>
                <a:sym typeface="Calibri"/>
              </a:defRPr>
            </a:lvl1pPr>
            <a:lvl2pPr algn="ctr" rtl="0" marR="0" indent="0" marL="457200">
              <a:spcBef>
                <a:spcPts val="560"/>
              </a:spcBef>
              <a:buClr>
                <a:srgbClr val="888888"/>
              </a:buClr>
              <a:buFont typeface="Calibri"/>
              <a:buNone/>
              <a:defRPr strike="noStrike" u="none" b="0" cap="none" baseline="0" sz="2800" i="0">
                <a:solidFill>
                  <a:srgbClr val="888888"/>
                </a:solidFill>
                <a:latin typeface="Calibri"/>
                <a:ea typeface="Calibri"/>
                <a:cs typeface="Calibri"/>
                <a:sym typeface="Calibri"/>
              </a:defRPr>
            </a:lvl2pPr>
            <a:lvl3pPr algn="ctr" rtl="0" marR="0" indent="0" marL="914400">
              <a:spcBef>
                <a:spcPts val="480"/>
              </a:spcBef>
              <a:buClr>
                <a:srgbClr val="888888"/>
              </a:buClr>
              <a:buFont typeface="Calibri"/>
              <a:buNone/>
              <a:defRPr strike="noStrike" u="none" b="0" cap="none" baseline="0" sz="2400" i="0">
                <a:solidFill>
                  <a:srgbClr val="888888"/>
                </a:solidFill>
                <a:latin typeface="Calibri"/>
                <a:ea typeface="Calibri"/>
                <a:cs typeface="Calibri"/>
                <a:sym typeface="Calibri"/>
              </a:defRPr>
            </a:lvl3pPr>
            <a:lvl4pPr algn="ctr" rtl="0" marR="0" indent="0" marL="13716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4pPr>
            <a:lvl5pPr algn="ctr" rtl="0" marR="0" indent="0" marL="18288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5pPr>
            <a:lvl6pPr algn="ctr" rtl="0" marR="0" indent="0" marL="22860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6pPr>
            <a:lvl7pPr algn="ctr" rtl="0" marR="0" indent="0" marL="27432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7pPr>
            <a:lvl8pPr algn="ctr" rtl="0" marR="0" indent="0" marL="32004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8pPr>
            <a:lvl9pPr algn="ctr" rtl="0" marR="0" indent="0" marL="36576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9pPr>
          </a:lstStyle>
          <a:p/>
        </p:txBody>
      </p:sp>
      <p:sp>
        <p:nvSpPr>
          <p:cNvPr id="17" name="Shape 17"/>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18" name="Shape 18"/>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19" name="Shape 19"/>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y="0" x="0"/>
          <a:ext cy="0" cx="0"/>
          <a:chOff y="0" x="0"/>
          <a:chExt cy="0" cx="0"/>
        </a:xfrm>
      </p:grpSpPr>
      <p:sp>
        <p:nvSpPr>
          <p:cNvPr id="72" name="Shape 72"/>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3" name="Shape 73"/>
          <p:cNvSpPr txBox="1"/>
          <p:nvPr>
            <p:ph idx="1" type="body"/>
          </p:nvPr>
        </p:nvSpPr>
        <p:spPr>
          <a:xfrm rot="5400000">
            <a:off y="-251618" x="2309018"/>
            <a:ext cy="8229600" cx="4525963"/>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sz="3200">
                <a:solidFill>
                  <a:schemeClr val="dk1"/>
                </a:solidFill>
                <a:latin typeface="Calibri"/>
                <a:ea typeface="Calibri"/>
                <a:cs typeface="Calibri"/>
                <a:sym typeface="Calibri"/>
              </a:defRPr>
            </a:lvl1pPr>
            <a:lvl2pPr algn="l" rtl="0" indent="-107950" marL="742950">
              <a:spcBef>
                <a:spcPts val="560"/>
              </a:spcBef>
              <a:buClr>
                <a:schemeClr val="dk1"/>
              </a:buClr>
              <a:buFont typeface="Calibri"/>
              <a:buChar char="–"/>
              <a:defRPr sz="2800">
                <a:solidFill>
                  <a:schemeClr val="dk1"/>
                </a:solidFill>
                <a:latin typeface="Calibri"/>
                <a:ea typeface="Calibri"/>
                <a:cs typeface="Calibri"/>
                <a:sym typeface="Calibri"/>
              </a:defRPr>
            </a:lvl2pPr>
            <a:lvl3pPr algn="l" rtl="0" indent="-76200" marL="1143000">
              <a:spcBef>
                <a:spcPts val="480"/>
              </a:spcBef>
              <a:buClr>
                <a:schemeClr val="dk1"/>
              </a:buClr>
              <a:buFont typeface="Calibri"/>
              <a:buChar char="•"/>
              <a:defRPr sz="2400">
                <a:solidFill>
                  <a:schemeClr val="dk1"/>
                </a:solidFill>
                <a:latin typeface="Calibri"/>
                <a:ea typeface="Calibri"/>
                <a:cs typeface="Calibri"/>
                <a:sym typeface="Calibri"/>
              </a:defRPr>
            </a:lvl3pPr>
            <a:lvl4pPr algn="l" rtl="0" indent="-101600" marL="1600200">
              <a:spcBef>
                <a:spcPts val="400"/>
              </a:spcBef>
              <a:buClr>
                <a:schemeClr val="dk1"/>
              </a:buClr>
              <a:buFont typeface="Calibri"/>
              <a:buChar char="–"/>
              <a:defRPr sz="2000">
                <a:solidFill>
                  <a:schemeClr val="dk1"/>
                </a:solidFill>
                <a:latin typeface="Calibri"/>
                <a:ea typeface="Calibri"/>
                <a:cs typeface="Calibri"/>
                <a:sym typeface="Calibri"/>
              </a:defRPr>
            </a:lvl4pPr>
            <a:lvl5pPr algn="l" rtl="0" indent="-101600" marL="2057400">
              <a:spcBef>
                <a:spcPts val="400"/>
              </a:spcBef>
              <a:buClr>
                <a:schemeClr val="dk1"/>
              </a:buClr>
              <a:buFont typeface="Calibri"/>
              <a:buChar char="»"/>
              <a:defRPr sz="2000">
                <a:solidFill>
                  <a:schemeClr val="dk1"/>
                </a:solidFill>
                <a:latin typeface="Calibri"/>
                <a:ea typeface="Calibri"/>
                <a:cs typeface="Calibri"/>
                <a:sym typeface="Calibri"/>
              </a:defRPr>
            </a:lvl5pPr>
            <a:lvl6pPr algn="l" rtl="0" indent="-101600" marL="2514600">
              <a:spcBef>
                <a:spcPts val="400"/>
              </a:spcBef>
              <a:buClr>
                <a:schemeClr val="dk1"/>
              </a:buClr>
              <a:buFont typeface="Calibri"/>
              <a:buChar char="•"/>
              <a:defRPr sz="2000">
                <a:solidFill>
                  <a:schemeClr val="dk1"/>
                </a:solidFill>
                <a:latin typeface="Calibri"/>
                <a:ea typeface="Calibri"/>
                <a:cs typeface="Calibri"/>
                <a:sym typeface="Calibri"/>
              </a:defRPr>
            </a:lvl6pPr>
            <a:lvl7pPr algn="l" rtl="0" indent="-101600" marL="2971800">
              <a:spcBef>
                <a:spcPts val="400"/>
              </a:spcBef>
              <a:buClr>
                <a:schemeClr val="dk1"/>
              </a:buClr>
              <a:buFont typeface="Calibri"/>
              <a:buChar char="•"/>
              <a:defRPr sz="2000">
                <a:solidFill>
                  <a:schemeClr val="dk1"/>
                </a:solidFill>
                <a:latin typeface="Calibri"/>
                <a:ea typeface="Calibri"/>
                <a:cs typeface="Calibri"/>
                <a:sym typeface="Calibri"/>
              </a:defRPr>
            </a:lvl7pPr>
            <a:lvl8pPr algn="l" rtl="0" indent="-101600" marL="3429000">
              <a:spcBef>
                <a:spcPts val="400"/>
              </a:spcBef>
              <a:buClr>
                <a:schemeClr val="dk1"/>
              </a:buClr>
              <a:buFont typeface="Calibri"/>
              <a:buChar char="•"/>
              <a:defRPr sz="2000">
                <a:solidFill>
                  <a:schemeClr val="dk1"/>
                </a:solidFill>
                <a:latin typeface="Calibri"/>
                <a:ea typeface="Calibri"/>
                <a:cs typeface="Calibri"/>
                <a:sym typeface="Calibri"/>
              </a:defRPr>
            </a:lvl8pPr>
            <a:lvl9pPr algn="l" rtl="0" indent="-101600" marL="3886200">
              <a:spcBef>
                <a:spcPts val="400"/>
              </a:spcBef>
              <a:buClr>
                <a:schemeClr val="dk1"/>
              </a:buClr>
              <a:buFont typeface="Calibri"/>
              <a:buChar char="•"/>
              <a:defRPr sz="2000">
                <a:solidFill>
                  <a:schemeClr val="dk1"/>
                </a:solidFill>
                <a:latin typeface="Calibri"/>
                <a:ea typeface="Calibri"/>
                <a:cs typeface="Calibri"/>
                <a:sym typeface="Calibri"/>
              </a:defRPr>
            </a:lvl9pPr>
          </a:lstStyle>
          <a:p/>
        </p:txBody>
      </p:sp>
      <p:sp>
        <p:nvSpPr>
          <p:cNvPr id="74" name="Shape 74"/>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75" name="Shape 75"/>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76" name="Shape 76"/>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y="0" x="0"/>
          <a:ext cy="0" cx="0"/>
          <a:chOff y="0" x="0"/>
          <a:chExt cy="0" cx="0"/>
        </a:xfrm>
      </p:grpSpPr>
      <p:sp>
        <p:nvSpPr>
          <p:cNvPr id="78" name="Shape 78"/>
          <p:cNvSpPr txBox="1"/>
          <p:nvPr>
            <p:ph type="title"/>
          </p:nvPr>
        </p:nvSpPr>
        <p:spPr>
          <a:xfrm rot="5400000">
            <a:off y="2171700" x="4732337"/>
            <a:ext cy="2057400" cx="5851525"/>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9" name="Shape 79"/>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sz="3200">
                <a:solidFill>
                  <a:schemeClr val="dk1"/>
                </a:solidFill>
                <a:latin typeface="Calibri"/>
                <a:ea typeface="Calibri"/>
                <a:cs typeface="Calibri"/>
                <a:sym typeface="Calibri"/>
              </a:defRPr>
            </a:lvl1pPr>
            <a:lvl2pPr algn="l" rtl="0" indent="-107950" marL="742950">
              <a:spcBef>
                <a:spcPts val="560"/>
              </a:spcBef>
              <a:buClr>
                <a:schemeClr val="dk1"/>
              </a:buClr>
              <a:buFont typeface="Calibri"/>
              <a:buChar char="–"/>
              <a:defRPr sz="2800">
                <a:solidFill>
                  <a:schemeClr val="dk1"/>
                </a:solidFill>
                <a:latin typeface="Calibri"/>
                <a:ea typeface="Calibri"/>
                <a:cs typeface="Calibri"/>
                <a:sym typeface="Calibri"/>
              </a:defRPr>
            </a:lvl2pPr>
            <a:lvl3pPr algn="l" rtl="0" indent="-76200" marL="1143000">
              <a:spcBef>
                <a:spcPts val="480"/>
              </a:spcBef>
              <a:buClr>
                <a:schemeClr val="dk1"/>
              </a:buClr>
              <a:buFont typeface="Calibri"/>
              <a:buChar char="•"/>
              <a:defRPr sz="2400">
                <a:solidFill>
                  <a:schemeClr val="dk1"/>
                </a:solidFill>
                <a:latin typeface="Calibri"/>
                <a:ea typeface="Calibri"/>
                <a:cs typeface="Calibri"/>
                <a:sym typeface="Calibri"/>
              </a:defRPr>
            </a:lvl3pPr>
            <a:lvl4pPr algn="l" rtl="0" indent="-101600" marL="1600200">
              <a:spcBef>
                <a:spcPts val="400"/>
              </a:spcBef>
              <a:buClr>
                <a:schemeClr val="dk1"/>
              </a:buClr>
              <a:buFont typeface="Calibri"/>
              <a:buChar char="–"/>
              <a:defRPr sz="2000">
                <a:solidFill>
                  <a:schemeClr val="dk1"/>
                </a:solidFill>
                <a:latin typeface="Calibri"/>
                <a:ea typeface="Calibri"/>
                <a:cs typeface="Calibri"/>
                <a:sym typeface="Calibri"/>
              </a:defRPr>
            </a:lvl4pPr>
            <a:lvl5pPr algn="l" rtl="0" indent="-101600" marL="2057400">
              <a:spcBef>
                <a:spcPts val="400"/>
              </a:spcBef>
              <a:buClr>
                <a:schemeClr val="dk1"/>
              </a:buClr>
              <a:buFont typeface="Calibri"/>
              <a:buChar char="»"/>
              <a:defRPr sz="2000">
                <a:solidFill>
                  <a:schemeClr val="dk1"/>
                </a:solidFill>
                <a:latin typeface="Calibri"/>
                <a:ea typeface="Calibri"/>
                <a:cs typeface="Calibri"/>
                <a:sym typeface="Calibri"/>
              </a:defRPr>
            </a:lvl5pPr>
            <a:lvl6pPr algn="l" rtl="0" indent="-101600" marL="2514600">
              <a:spcBef>
                <a:spcPts val="400"/>
              </a:spcBef>
              <a:buClr>
                <a:schemeClr val="dk1"/>
              </a:buClr>
              <a:buFont typeface="Calibri"/>
              <a:buChar char="•"/>
              <a:defRPr sz="2000">
                <a:solidFill>
                  <a:schemeClr val="dk1"/>
                </a:solidFill>
                <a:latin typeface="Calibri"/>
                <a:ea typeface="Calibri"/>
                <a:cs typeface="Calibri"/>
                <a:sym typeface="Calibri"/>
              </a:defRPr>
            </a:lvl6pPr>
            <a:lvl7pPr algn="l" rtl="0" indent="-101600" marL="2971800">
              <a:spcBef>
                <a:spcPts val="400"/>
              </a:spcBef>
              <a:buClr>
                <a:schemeClr val="dk1"/>
              </a:buClr>
              <a:buFont typeface="Calibri"/>
              <a:buChar char="•"/>
              <a:defRPr sz="2000">
                <a:solidFill>
                  <a:schemeClr val="dk1"/>
                </a:solidFill>
                <a:latin typeface="Calibri"/>
                <a:ea typeface="Calibri"/>
                <a:cs typeface="Calibri"/>
                <a:sym typeface="Calibri"/>
              </a:defRPr>
            </a:lvl7pPr>
            <a:lvl8pPr algn="l" rtl="0" indent="-101600" marL="3429000">
              <a:spcBef>
                <a:spcPts val="400"/>
              </a:spcBef>
              <a:buClr>
                <a:schemeClr val="dk1"/>
              </a:buClr>
              <a:buFont typeface="Calibri"/>
              <a:buChar char="•"/>
              <a:defRPr sz="2000">
                <a:solidFill>
                  <a:schemeClr val="dk1"/>
                </a:solidFill>
                <a:latin typeface="Calibri"/>
                <a:ea typeface="Calibri"/>
                <a:cs typeface="Calibri"/>
                <a:sym typeface="Calibri"/>
              </a:defRPr>
            </a:lvl8pPr>
            <a:lvl9pPr algn="l" rtl="0" indent="-101600" marL="3886200">
              <a:spcBef>
                <a:spcPts val="400"/>
              </a:spcBef>
              <a:buClr>
                <a:schemeClr val="dk1"/>
              </a:buClr>
              <a:buFont typeface="Calibri"/>
              <a:buChar char="•"/>
              <a:defRPr sz="2000">
                <a:solidFill>
                  <a:schemeClr val="dk1"/>
                </a:solidFill>
                <a:latin typeface="Calibri"/>
                <a:ea typeface="Calibri"/>
                <a:cs typeface="Calibri"/>
                <a:sym typeface="Calibri"/>
              </a:defRPr>
            </a:lvl9pPr>
          </a:lstStyle>
          <a:p/>
        </p:txBody>
      </p:sp>
      <p:sp>
        <p:nvSpPr>
          <p:cNvPr id="80" name="Shape 80"/>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81" name="Shape 81"/>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82" name="Shape 82"/>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y="0" x="0"/>
          <a:ext cy="0" cx="0"/>
          <a:chOff y="0" x="0"/>
          <a:chExt cy="0" cx="0"/>
        </a:xfrm>
      </p:grpSpPr>
      <p:sp>
        <p:nvSpPr>
          <p:cNvPr id="21" name="Shape 2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2" name="Shape 22"/>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indent="-139700" marL="342900">
              <a:spcBef>
                <a:spcPts val="640"/>
              </a:spcBef>
              <a:buClr>
                <a:schemeClr val="dk1"/>
              </a:buClr>
              <a:buFont typeface="Calibri"/>
              <a:buChar char="•"/>
              <a:defRPr sz="3200">
                <a:solidFill>
                  <a:schemeClr val="dk1"/>
                </a:solidFill>
                <a:latin typeface="Calibri"/>
                <a:ea typeface="Calibri"/>
                <a:cs typeface="Calibri"/>
                <a:sym typeface="Calibri"/>
              </a:defRPr>
            </a:lvl1pPr>
            <a:lvl2pPr algn="l" rtl="0" indent="-107950" marL="742950">
              <a:spcBef>
                <a:spcPts val="560"/>
              </a:spcBef>
              <a:buClr>
                <a:schemeClr val="dk1"/>
              </a:buClr>
              <a:buFont typeface="Calibri"/>
              <a:buChar char="–"/>
              <a:defRPr sz="2800">
                <a:solidFill>
                  <a:schemeClr val="dk1"/>
                </a:solidFill>
                <a:latin typeface="Calibri"/>
                <a:ea typeface="Calibri"/>
                <a:cs typeface="Calibri"/>
                <a:sym typeface="Calibri"/>
              </a:defRPr>
            </a:lvl2pPr>
            <a:lvl3pPr algn="l" rtl="0" indent="-76200" marL="1143000">
              <a:spcBef>
                <a:spcPts val="480"/>
              </a:spcBef>
              <a:buClr>
                <a:schemeClr val="dk1"/>
              </a:buClr>
              <a:buFont typeface="Calibri"/>
              <a:buChar char="•"/>
              <a:defRPr sz="2400">
                <a:solidFill>
                  <a:schemeClr val="dk1"/>
                </a:solidFill>
                <a:latin typeface="Calibri"/>
                <a:ea typeface="Calibri"/>
                <a:cs typeface="Calibri"/>
                <a:sym typeface="Calibri"/>
              </a:defRPr>
            </a:lvl3pPr>
            <a:lvl4pPr algn="l" rtl="0" indent="-101600" marL="1600200">
              <a:spcBef>
                <a:spcPts val="400"/>
              </a:spcBef>
              <a:buClr>
                <a:schemeClr val="dk1"/>
              </a:buClr>
              <a:buFont typeface="Calibri"/>
              <a:buChar char="–"/>
              <a:defRPr sz="2000">
                <a:solidFill>
                  <a:schemeClr val="dk1"/>
                </a:solidFill>
                <a:latin typeface="Calibri"/>
                <a:ea typeface="Calibri"/>
                <a:cs typeface="Calibri"/>
                <a:sym typeface="Calibri"/>
              </a:defRPr>
            </a:lvl4pPr>
            <a:lvl5pPr algn="l" rtl="0" indent="-101600" marL="2057400">
              <a:spcBef>
                <a:spcPts val="400"/>
              </a:spcBef>
              <a:buClr>
                <a:schemeClr val="dk1"/>
              </a:buClr>
              <a:buFont typeface="Calibri"/>
              <a:buChar char="»"/>
              <a:defRPr sz="2000">
                <a:solidFill>
                  <a:schemeClr val="dk1"/>
                </a:solidFill>
                <a:latin typeface="Calibri"/>
                <a:ea typeface="Calibri"/>
                <a:cs typeface="Calibri"/>
                <a:sym typeface="Calibri"/>
              </a:defRPr>
            </a:lvl5pPr>
            <a:lvl6pPr algn="l" rtl="0" indent="-101600" marL="2514600">
              <a:spcBef>
                <a:spcPts val="400"/>
              </a:spcBef>
              <a:buClr>
                <a:schemeClr val="dk1"/>
              </a:buClr>
              <a:buFont typeface="Calibri"/>
              <a:buChar char="•"/>
              <a:defRPr sz="2000">
                <a:solidFill>
                  <a:schemeClr val="dk1"/>
                </a:solidFill>
                <a:latin typeface="Calibri"/>
                <a:ea typeface="Calibri"/>
                <a:cs typeface="Calibri"/>
                <a:sym typeface="Calibri"/>
              </a:defRPr>
            </a:lvl6pPr>
            <a:lvl7pPr algn="l" rtl="0" indent="-101600" marL="2971800">
              <a:spcBef>
                <a:spcPts val="400"/>
              </a:spcBef>
              <a:buClr>
                <a:schemeClr val="dk1"/>
              </a:buClr>
              <a:buFont typeface="Calibri"/>
              <a:buChar char="•"/>
              <a:defRPr sz="2000">
                <a:solidFill>
                  <a:schemeClr val="dk1"/>
                </a:solidFill>
                <a:latin typeface="Calibri"/>
                <a:ea typeface="Calibri"/>
                <a:cs typeface="Calibri"/>
                <a:sym typeface="Calibri"/>
              </a:defRPr>
            </a:lvl7pPr>
            <a:lvl8pPr algn="l" rtl="0" indent="-101600" marL="3429000">
              <a:spcBef>
                <a:spcPts val="400"/>
              </a:spcBef>
              <a:buClr>
                <a:schemeClr val="dk1"/>
              </a:buClr>
              <a:buFont typeface="Calibri"/>
              <a:buChar char="•"/>
              <a:defRPr sz="2000">
                <a:solidFill>
                  <a:schemeClr val="dk1"/>
                </a:solidFill>
                <a:latin typeface="Calibri"/>
                <a:ea typeface="Calibri"/>
                <a:cs typeface="Calibri"/>
                <a:sym typeface="Calibri"/>
              </a:defRPr>
            </a:lvl8pPr>
            <a:lvl9pPr algn="l" rtl="0" indent="-101600" marL="3886200">
              <a:spcBef>
                <a:spcPts val="400"/>
              </a:spcBef>
              <a:buClr>
                <a:schemeClr val="dk1"/>
              </a:buClr>
              <a:buFont typeface="Calibri"/>
              <a:buChar char="•"/>
              <a:defRPr sz="2000">
                <a:solidFill>
                  <a:schemeClr val="dk1"/>
                </a:solidFill>
                <a:latin typeface="Calibri"/>
                <a:ea typeface="Calibri"/>
                <a:cs typeface="Calibri"/>
                <a:sym typeface="Calibri"/>
              </a:defRPr>
            </a:lvl9pPr>
          </a:lstStyle>
          <a:p/>
        </p:txBody>
      </p:sp>
      <p:sp>
        <p:nvSpPr>
          <p:cNvPr id="23" name="Shape 23"/>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24" name="Shape 24"/>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25" name="Shape 25"/>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6" name="Shape 26"/>
        <p:cNvGrpSpPr/>
        <p:nvPr/>
      </p:nvGrpSpPr>
      <p:grpSpPr>
        <a:xfrm>
          <a:off y="0" x="0"/>
          <a:ext cy="0" cx="0"/>
          <a:chOff y="0" x="0"/>
          <a:chExt cy="0" cx="0"/>
        </a:xfrm>
      </p:grpSpPr>
      <p:sp>
        <p:nvSpPr>
          <p:cNvPr id="27" name="Shape 27"/>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b="1" cap="small" sz="4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8" name="Shape 28"/>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Clr>
                <a:srgbClr val="888888"/>
              </a:buClr>
              <a:buFont typeface="Calibri"/>
              <a:buNone/>
              <a:defRPr sz="2000">
                <a:solidFill>
                  <a:srgbClr val="888888"/>
                </a:solidFill>
              </a:defRPr>
            </a:lvl1pPr>
            <a:lvl2pPr rtl="0" indent="0" marL="457200">
              <a:buClr>
                <a:srgbClr val="888888"/>
              </a:buClr>
              <a:buFont typeface="Calibri"/>
              <a:buNone/>
              <a:defRPr sz="1800">
                <a:solidFill>
                  <a:srgbClr val="888888"/>
                </a:solidFill>
              </a:defRPr>
            </a:lvl2pPr>
            <a:lvl3pPr rtl="0" indent="0" marL="914400">
              <a:buClr>
                <a:srgbClr val="888888"/>
              </a:buClr>
              <a:buFont typeface="Calibri"/>
              <a:buNone/>
              <a:defRPr sz="1600">
                <a:solidFill>
                  <a:srgbClr val="888888"/>
                </a:solidFill>
              </a:defRPr>
            </a:lvl3pPr>
            <a:lvl4pPr rtl="0" indent="0" marL="1371600">
              <a:buClr>
                <a:srgbClr val="888888"/>
              </a:buClr>
              <a:buFont typeface="Calibri"/>
              <a:buNone/>
              <a:defRPr sz="1400">
                <a:solidFill>
                  <a:srgbClr val="888888"/>
                </a:solidFill>
              </a:defRPr>
            </a:lvl4pPr>
            <a:lvl5pPr rtl="0" indent="0" marL="1828800">
              <a:buClr>
                <a:srgbClr val="888888"/>
              </a:buClr>
              <a:buFont typeface="Calibri"/>
              <a:buNone/>
              <a:defRPr sz="1400">
                <a:solidFill>
                  <a:srgbClr val="888888"/>
                </a:solidFill>
              </a:defRPr>
            </a:lvl5pPr>
            <a:lvl6pPr rtl="0" indent="0" marL="2286000">
              <a:buClr>
                <a:srgbClr val="888888"/>
              </a:buClr>
              <a:buFont typeface="Calibri"/>
              <a:buNone/>
              <a:defRPr sz="1400">
                <a:solidFill>
                  <a:srgbClr val="888888"/>
                </a:solidFill>
              </a:defRPr>
            </a:lvl6pPr>
            <a:lvl7pPr rtl="0" indent="0" marL="2743200">
              <a:buClr>
                <a:srgbClr val="888888"/>
              </a:buClr>
              <a:buFont typeface="Calibri"/>
              <a:buNone/>
              <a:defRPr sz="1400">
                <a:solidFill>
                  <a:srgbClr val="888888"/>
                </a:solidFill>
              </a:defRPr>
            </a:lvl7pPr>
            <a:lvl8pPr rtl="0" indent="0" marL="3200400">
              <a:buClr>
                <a:srgbClr val="888888"/>
              </a:buClr>
              <a:buFont typeface="Calibri"/>
              <a:buNone/>
              <a:defRPr sz="1400">
                <a:solidFill>
                  <a:srgbClr val="888888"/>
                </a:solidFill>
              </a:defRPr>
            </a:lvl8pPr>
            <a:lvl9pPr rtl="0" indent="0" marL="3657600">
              <a:buClr>
                <a:srgbClr val="888888"/>
              </a:buClr>
              <a:buFont typeface="Calibri"/>
              <a:buNone/>
              <a:defRPr sz="1400">
                <a:solidFill>
                  <a:srgbClr val="888888"/>
                </a:solidFill>
              </a:defRPr>
            </a:lvl9pPr>
          </a:lstStyle>
          <a:p/>
        </p:txBody>
      </p:sp>
      <p:sp>
        <p:nvSpPr>
          <p:cNvPr id="29" name="Shape 29"/>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30" name="Shape 30"/>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31" name="Shape 31"/>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2" name="Shape 32"/>
        <p:cNvGrpSpPr/>
        <p:nvPr/>
      </p:nvGrpSpPr>
      <p:grpSpPr>
        <a:xfrm>
          <a:off y="0" x="0"/>
          <a:ext cy="0" cx="0"/>
          <a:chOff y="0" x="0"/>
          <a:chExt cy="0" cx="0"/>
        </a:xfrm>
      </p:grpSpPr>
      <p:sp>
        <p:nvSpPr>
          <p:cNvPr id="33" name="Shape 33"/>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4" name="Shape 34"/>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5" name="Shape 35"/>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6" name="Shape 36"/>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37" name="Shape 37"/>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38" name="Shape 38"/>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9" name="Shape 39"/>
        <p:cNvGrpSpPr/>
        <p:nvPr/>
      </p:nvGrpSpPr>
      <p:grpSpPr>
        <a:xfrm>
          <a:off y="0" x="0"/>
          <a:ext cy="0" cx="0"/>
          <a:chOff y="0" x="0"/>
          <a:chExt cy="0" cx="0"/>
        </a:xfrm>
      </p:grpSpPr>
      <p:sp>
        <p:nvSpPr>
          <p:cNvPr id="40" name="Shape 40"/>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41" name="Shape 41"/>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Calibri"/>
              <a:buNone/>
              <a:defRPr b="1" sz="2400"/>
            </a:lvl1pPr>
            <a:lvl2pPr rtl="0" indent="0" marL="457200">
              <a:buFont typeface="Calibri"/>
              <a:buNone/>
              <a:defRPr b="1" sz="2000"/>
            </a:lvl2pPr>
            <a:lvl3pPr rtl="0" indent="0" marL="914400">
              <a:buFont typeface="Calibri"/>
              <a:buNone/>
              <a:defRPr b="1" sz="1800"/>
            </a:lvl3pPr>
            <a:lvl4pPr rtl="0" indent="0" marL="1371600">
              <a:buFont typeface="Calibri"/>
              <a:buNone/>
              <a:defRPr b="1" sz="1600"/>
            </a:lvl4pPr>
            <a:lvl5pPr rtl="0" indent="0" marL="1828800">
              <a:buFont typeface="Calibri"/>
              <a:buNone/>
              <a:defRPr b="1" sz="1600"/>
            </a:lvl5pPr>
            <a:lvl6pPr rtl="0" indent="0" marL="2286000">
              <a:buFont typeface="Calibri"/>
              <a:buNone/>
              <a:defRPr b="1" sz="1600"/>
            </a:lvl6pPr>
            <a:lvl7pPr rtl="0" indent="0" marL="2743200">
              <a:buFont typeface="Calibri"/>
              <a:buNone/>
              <a:defRPr b="1" sz="1600"/>
            </a:lvl7pPr>
            <a:lvl8pPr rtl="0" indent="0" marL="3200400">
              <a:buFont typeface="Calibri"/>
              <a:buNone/>
              <a:defRPr b="1" sz="1600"/>
            </a:lvl8pPr>
            <a:lvl9pPr rtl="0" indent="0" marL="3657600">
              <a:buFont typeface="Calibri"/>
              <a:buNone/>
              <a:defRPr b="1" sz="1600"/>
            </a:lvl9pPr>
          </a:lstStyle>
          <a:p/>
        </p:txBody>
      </p:sp>
      <p:sp>
        <p:nvSpPr>
          <p:cNvPr id="42" name="Shape 42"/>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43" name="Shape 43"/>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Font typeface="Calibri"/>
              <a:buNone/>
              <a:defRPr b="1" sz="2400"/>
            </a:lvl1pPr>
            <a:lvl2pPr rtl="0" indent="0" marL="457200">
              <a:buFont typeface="Calibri"/>
              <a:buNone/>
              <a:defRPr b="1" sz="2000"/>
            </a:lvl2pPr>
            <a:lvl3pPr rtl="0" indent="0" marL="914400">
              <a:buFont typeface="Calibri"/>
              <a:buNone/>
              <a:defRPr b="1" sz="1800"/>
            </a:lvl3pPr>
            <a:lvl4pPr rtl="0" indent="0" marL="1371600">
              <a:buFont typeface="Calibri"/>
              <a:buNone/>
              <a:defRPr b="1" sz="1600"/>
            </a:lvl4pPr>
            <a:lvl5pPr rtl="0" indent="0" marL="1828800">
              <a:buFont typeface="Calibri"/>
              <a:buNone/>
              <a:defRPr b="1" sz="1600"/>
            </a:lvl5pPr>
            <a:lvl6pPr rtl="0" indent="0" marL="2286000">
              <a:buFont typeface="Calibri"/>
              <a:buNone/>
              <a:defRPr b="1" sz="1600"/>
            </a:lvl6pPr>
            <a:lvl7pPr rtl="0" indent="0" marL="2743200">
              <a:buFont typeface="Calibri"/>
              <a:buNone/>
              <a:defRPr b="1" sz="1600"/>
            </a:lvl7pPr>
            <a:lvl8pPr rtl="0" indent="0" marL="3200400">
              <a:buFont typeface="Calibri"/>
              <a:buNone/>
              <a:defRPr b="1" sz="1600"/>
            </a:lvl8pPr>
            <a:lvl9pPr rtl="0" indent="0" marL="3657600">
              <a:buFont typeface="Calibri"/>
              <a:buNone/>
              <a:defRPr b="1" sz="1600"/>
            </a:lvl9pPr>
          </a:lstStyle>
          <a:p/>
        </p:txBody>
      </p:sp>
      <p:sp>
        <p:nvSpPr>
          <p:cNvPr id="44" name="Shape 44"/>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45" name="Shape 45"/>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46" name="Shape 46"/>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47" name="Shape 47"/>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 name="Shape 48"/>
        <p:cNvGrpSpPr/>
        <p:nvPr/>
      </p:nvGrpSpPr>
      <p:grpSpPr>
        <a:xfrm>
          <a:off y="0" x="0"/>
          <a:ext cy="0" cx="0"/>
          <a:chOff y="0" x="0"/>
          <a:chExt cy="0" cx="0"/>
        </a:xfrm>
      </p:grpSpPr>
      <p:sp>
        <p:nvSpPr>
          <p:cNvPr id="49" name="Shape 4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0" name="Shape 50"/>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51" name="Shape 51"/>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52" name="Shape 52"/>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y="0" x="0"/>
          <a:ext cy="0" cx="0"/>
          <a:chOff y="0" x="0"/>
          <a:chExt cy="0" cx="0"/>
        </a:xfrm>
      </p:grpSpPr>
      <p:sp>
        <p:nvSpPr>
          <p:cNvPr id="54" name="Shape 54"/>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55" name="Shape 55"/>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56" name="Shape 56"/>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y="0" x="0"/>
          <a:ext cy="0" cx="0"/>
          <a:chOff y="0" x="0"/>
          <a:chExt cy="0" cx="0"/>
        </a:xfrm>
      </p:grpSpPr>
      <p:sp>
        <p:nvSpPr>
          <p:cNvPr id="58" name="Shape 58"/>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9" name="Shape 59"/>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60" name="Shape 60"/>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Calibri"/>
              <a:buNone/>
              <a:defRPr sz="1400"/>
            </a:lvl1pPr>
            <a:lvl2pPr rtl="0" indent="0" marL="457200">
              <a:buFont typeface="Calibri"/>
              <a:buNone/>
              <a:defRPr sz="1200"/>
            </a:lvl2pPr>
            <a:lvl3pPr rtl="0" indent="0" marL="914400">
              <a:buFont typeface="Calibri"/>
              <a:buNone/>
              <a:defRPr sz="1000"/>
            </a:lvl3pPr>
            <a:lvl4pPr rtl="0" indent="0" marL="1371600">
              <a:buFont typeface="Calibri"/>
              <a:buNone/>
              <a:defRPr sz="900"/>
            </a:lvl4pPr>
            <a:lvl5pPr rtl="0" indent="0" marL="1828800">
              <a:buFont typeface="Calibri"/>
              <a:buNone/>
              <a:defRPr sz="900"/>
            </a:lvl5pPr>
            <a:lvl6pPr rtl="0" indent="0" marL="2286000">
              <a:buFont typeface="Calibri"/>
              <a:buNone/>
              <a:defRPr sz="900"/>
            </a:lvl6pPr>
            <a:lvl7pPr rtl="0" indent="0" marL="2743200">
              <a:buFont typeface="Calibri"/>
              <a:buNone/>
              <a:defRPr sz="900"/>
            </a:lvl7pPr>
            <a:lvl8pPr rtl="0" indent="0" marL="3200400">
              <a:buFont typeface="Calibri"/>
              <a:buNone/>
              <a:defRPr sz="900"/>
            </a:lvl8pPr>
            <a:lvl9pPr rtl="0" indent="0" marL="3657600">
              <a:buFont typeface="Calibri"/>
              <a:buNone/>
              <a:defRPr sz="900"/>
            </a:lvl9pPr>
          </a:lstStyle>
          <a:p/>
        </p:txBody>
      </p:sp>
      <p:sp>
        <p:nvSpPr>
          <p:cNvPr id="61" name="Shape 61"/>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62" name="Shape 62"/>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63" name="Shape 63"/>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y="0" x="0"/>
          <a:ext cy="0" cx="0"/>
          <a:chOff y="0" x="0"/>
          <a:chExt cy="0" cx="0"/>
        </a:xfrm>
      </p:grpSpPr>
      <p:sp>
        <p:nvSpPr>
          <p:cNvPr id="65" name="Shape 65"/>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6" name="Shape 66"/>
          <p:cNvSpPr/>
          <p:nvPr>
            <p:ph idx="2" type="pic"/>
          </p:nvPr>
        </p:nvSpPr>
        <p:spPr>
          <a:xfrm>
            <a:off y="612775" x="1792288"/>
            <a:ext cy="4114800" cx="5486399"/>
          </a:xfrm>
          <a:prstGeom prst="rect">
            <a:avLst/>
          </a:prstGeom>
          <a:noFill/>
          <a:ln>
            <a:noFill/>
          </a:ln>
        </p:spPr>
        <p:txBody>
          <a:bodyPr bIns="91425" rIns="91425" lIns="91425" tIns="91425" anchor="ctr" anchorCtr="0"/>
          <a:lstStyle>
            <a:lvl1pPr algn="l" rtl="0" marR="0" indent="0" marL="0">
              <a:buClr>
                <a:srgbClr val="888888"/>
              </a:buClr>
              <a:buFont typeface="Calibri"/>
              <a:buNone/>
              <a:defRPr strike="noStrike" u="none" b="0" cap="none" baseline="0" sz="3200" i="0">
                <a:solidFill>
                  <a:srgbClr val="888888"/>
                </a:solidFill>
                <a:latin typeface="Calibri"/>
                <a:ea typeface="Calibri"/>
                <a:cs typeface="Calibri"/>
                <a:sym typeface="Calibri"/>
              </a:defRPr>
            </a:lvl1pPr>
            <a:lvl2pPr algn="l" rtl="0" marR="0" indent="0" marL="457200">
              <a:buClr>
                <a:schemeClr val="dk1"/>
              </a:buClr>
              <a:buFont typeface="Calibri"/>
              <a:buNone/>
              <a:defRPr strike="noStrike" u="none" b="0" cap="none" baseline="0" sz="2800" i="0">
                <a:solidFill>
                  <a:schemeClr val="dk1"/>
                </a:solidFill>
                <a:latin typeface="Calibri"/>
                <a:ea typeface="Calibri"/>
                <a:cs typeface="Calibri"/>
                <a:sym typeface="Calibri"/>
              </a:defRPr>
            </a:lvl2pPr>
            <a:lvl3pPr algn="l" rtl="0" marR="0" indent="0" marL="914400">
              <a:buClr>
                <a:schemeClr val="dk1"/>
              </a:buClr>
              <a:buFont typeface="Calibri"/>
              <a:buNone/>
              <a:defRPr strike="noStrike" u="none" b="0" cap="none" baseline="0" sz="2400" i="0">
                <a:solidFill>
                  <a:schemeClr val="dk1"/>
                </a:solidFill>
                <a:latin typeface="Calibri"/>
                <a:ea typeface="Calibri"/>
                <a:cs typeface="Calibri"/>
                <a:sym typeface="Calibri"/>
              </a:defRPr>
            </a:lvl3pPr>
            <a:lvl4pPr algn="l" rtl="0" marR="0" indent="0" marL="1371600">
              <a:buClr>
                <a:schemeClr val="dk1"/>
              </a:buClr>
              <a:buFont typeface="Calibri"/>
              <a:buNone/>
              <a:defRPr strike="noStrike" u="none" b="0" cap="none" baseline="0" sz="2000" i="0">
                <a:solidFill>
                  <a:schemeClr val="dk1"/>
                </a:solidFill>
                <a:latin typeface="Calibri"/>
                <a:ea typeface="Calibri"/>
                <a:cs typeface="Calibri"/>
                <a:sym typeface="Calibri"/>
              </a:defRPr>
            </a:lvl4pPr>
            <a:lvl5pPr algn="l" rtl="0" marR="0" indent="0" marL="1828800">
              <a:buClr>
                <a:schemeClr val="dk1"/>
              </a:buClr>
              <a:buFont typeface="Calibri"/>
              <a:buNone/>
              <a:defRPr strike="noStrike" u="none" b="0" cap="none" baseline="0" sz="2000" i="0">
                <a:solidFill>
                  <a:schemeClr val="dk1"/>
                </a:solidFill>
                <a:latin typeface="Calibri"/>
                <a:ea typeface="Calibri"/>
                <a:cs typeface="Calibri"/>
                <a:sym typeface="Calibri"/>
              </a:defRPr>
            </a:lvl5pPr>
            <a:lvl6pPr algn="l" rtl="0" marR="0" indent="0" marL="2286000">
              <a:buClr>
                <a:schemeClr val="dk1"/>
              </a:buClr>
              <a:buFont typeface="Calibri"/>
              <a:buNone/>
              <a:defRPr strike="noStrike" u="none" b="0" cap="none" baseline="0" sz="2000" i="0">
                <a:solidFill>
                  <a:schemeClr val="dk1"/>
                </a:solidFill>
                <a:latin typeface="Calibri"/>
                <a:ea typeface="Calibri"/>
                <a:cs typeface="Calibri"/>
                <a:sym typeface="Calibri"/>
              </a:defRPr>
            </a:lvl6pPr>
            <a:lvl7pPr algn="l" rtl="0" marR="0" indent="0" marL="2743200">
              <a:buClr>
                <a:schemeClr val="dk1"/>
              </a:buClr>
              <a:buFont typeface="Calibri"/>
              <a:buNone/>
              <a:defRPr strike="noStrike" u="none" b="0" cap="none" baseline="0" sz="2000" i="0">
                <a:solidFill>
                  <a:schemeClr val="dk1"/>
                </a:solidFill>
                <a:latin typeface="Calibri"/>
                <a:ea typeface="Calibri"/>
                <a:cs typeface="Calibri"/>
                <a:sym typeface="Calibri"/>
              </a:defRPr>
            </a:lvl7pPr>
            <a:lvl8pPr algn="l" rtl="0" marR="0" indent="0" marL="3200400">
              <a:buClr>
                <a:schemeClr val="dk1"/>
              </a:buClr>
              <a:buFont typeface="Calibri"/>
              <a:buNone/>
              <a:defRPr strike="noStrike" u="none" b="0" cap="none" baseline="0" sz="2000" i="0">
                <a:solidFill>
                  <a:schemeClr val="dk1"/>
                </a:solidFill>
                <a:latin typeface="Calibri"/>
                <a:ea typeface="Calibri"/>
                <a:cs typeface="Calibri"/>
                <a:sym typeface="Calibri"/>
              </a:defRPr>
            </a:lvl8pPr>
            <a:lvl9pPr algn="l" rtl="0" marR="0" indent="0" marL="3657600">
              <a:buClr>
                <a:schemeClr val="dk1"/>
              </a:buClr>
              <a:buFont typeface="Calibri"/>
              <a:buNone/>
              <a:defRPr strike="noStrike" u="none" b="0" cap="none" baseline="0" sz="2000" i="0">
                <a:solidFill>
                  <a:schemeClr val="dk1"/>
                </a:solidFill>
                <a:latin typeface="Calibri"/>
                <a:ea typeface="Calibri"/>
                <a:cs typeface="Calibri"/>
                <a:sym typeface="Calibri"/>
              </a:defRPr>
            </a:lvl9pPr>
          </a:lstStyle>
          <a:p/>
        </p:txBody>
      </p:sp>
      <p:sp>
        <p:nvSpPr>
          <p:cNvPr id="67" name="Shape 67"/>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Calibri"/>
              <a:buNone/>
              <a:defRPr sz="1400"/>
            </a:lvl1pPr>
            <a:lvl2pPr rtl="0" indent="0" marL="457200">
              <a:buFont typeface="Calibri"/>
              <a:buNone/>
              <a:defRPr sz="1200"/>
            </a:lvl2pPr>
            <a:lvl3pPr rtl="0" indent="0" marL="914400">
              <a:buFont typeface="Calibri"/>
              <a:buNone/>
              <a:defRPr sz="1000"/>
            </a:lvl3pPr>
            <a:lvl4pPr rtl="0" indent="0" marL="1371600">
              <a:buFont typeface="Calibri"/>
              <a:buNone/>
              <a:defRPr sz="900"/>
            </a:lvl4pPr>
            <a:lvl5pPr rtl="0" indent="0" marL="1828800">
              <a:buFont typeface="Calibri"/>
              <a:buNone/>
              <a:defRPr sz="900"/>
            </a:lvl5pPr>
            <a:lvl6pPr rtl="0" indent="0" marL="2286000">
              <a:buFont typeface="Calibri"/>
              <a:buNone/>
              <a:defRPr sz="900"/>
            </a:lvl6pPr>
            <a:lvl7pPr rtl="0" indent="0" marL="2743200">
              <a:buFont typeface="Calibri"/>
              <a:buNone/>
              <a:defRPr sz="900"/>
            </a:lvl7pPr>
            <a:lvl8pPr rtl="0" indent="0" marL="3200400">
              <a:buFont typeface="Calibri"/>
              <a:buNone/>
              <a:defRPr sz="900"/>
            </a:lvl8pPr>
            <a:lvl9pPr rtl="0" indent="0" marL="3657600">
              <a:buFont typeface="Calibri"/>
              <a:buNone/>
              <a:defRPr sz="900"/>
            </a:lvl9pPr>
          </a:lstStyle>
          <a:p/>
        </p:txBody>
      </p:sp>
      <p:sp>
        <p:nvSpPr>
          <p:cNvPr id="68" name="Shape 68"/>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69" name="Shape 69"/>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70" name="Shape 70"/>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2.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strike="noStrike" u="none" b="0" cap="none" baseline="0" sz="4400" i="0">
                <a:solidFill>
                  <a:schemeClr val="dk1"/>
                </a:solidFill>
                <a:latin typeface="Calibri"/>
                <a:ea typeface="Calibri"/>
                <a:cs typeface="Calibri"/>
                <a:sym typeface="Calibri"/>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0" name="Shape 10"/>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marR="0" indent="-139700" marL="342900">
              <a:spcBef>
                <a:spcPts val="640"/>
              </a:spcBef>
              <a:buClr>
                <a:schemeClr val="dk1"/>
              </a:buClr>
              <a:buFont typeface="Calibri"/>
              <a:buChar char="•"/>
              <a:defRPr strike="noStrike" u="none" b="0" cap="none" baseline="0" sz="3200" i="0">
                <a:solidFill>
                  <a:schemeClr val="dk1"/>
                </a:solidFill>
                <a:latin typeface="Calibri"/>
                <a:ea typeface="Calibri"/>
                <a:cs typeface="Calibri"/>
                <a:sym typeface="Calibri"/>
              </a:defRPr>
            </a:lvl1pPr>
            <a:lvl2pPr algn="l" rtl="0" marR="0" indent="-107950" marL="742950">
              <a:spcBef>
                <a:spcPts val="560"/>
              </a:spcBef>
              <a:buClr>
                <a:schemeClr val="dk1"/>
              </a:buClr>
              <a:buFont typeface="Calibri"/>
              <a:buChar char="–"/>
              <a:defRPr strike="noStrike" u="none" b="0" cap="none" baseline="0" sz="2800" i="0">
                <a:solidFill>
                  <a:schemeClr val="dk1"/>
                </a:solidFill>
                <a:latin typeface="Calibri"/>
                <a:ea typeface="Calibri"/>
                <a:cs typeface="Calibri"/>
                <a:sym typeface="Calibri"/>
              </a:defRPr>
            </a:lvl2pPr>
            <a:lvl3pPr algn="l" rtl="0" marR="0" indent="-76200" marL="1143000">
              <a:spcBef>
                <a:spcPts val="480"/>
              </a:spcBef>
              <a:buClr>
                <a:schemeClr val="dk1"/>
              </a:buClr>
              <a:buFont typeface="Calibri"/>
              <a:buChar char="•"/>
              <a:defRPr strike="noStrike" u="none" b="0" cap="none" baseline="0" sz="2400" i="0">
                <a:solidFill>
                  <a:schemeClr val="dk1"/>
                </a:solidFill>
                <a:latin typeface="Calibri"/>
                <a:ea typeface="Calibri"/>
                <a:cs typeface="Calibri"/>
                <a:sym typeface="Calibri"/>
              </a:defRPr>
            </a:lvl3pPr>
            <a:lvl4pPr algn="l" rtl="0" marR="0" indent="-101600" marL="1600200">
              <a:spcBef>
                <a:spcPts val="400"/>
              </a:spcBef>
              <a:buClr>
                <a:schemeClr val="dk1"/>
              </a:buClr>
              <a:buFont typeface="Calibri"/>
              <a:buChar char="–"/>
              <a:defRPr strike="noStrike" u="none" b="0" cap="none" baseline="0" sz="2000" i="0">
                <a:solidFill>
                  <a:schemeClr val="dk1"/>
                </a:solidFill>
                <a:latin typeface="Calibri"/>
                <a:ea typeface="Calibri"/>
                <a:cs typeface="Calibri"/>
                <a:sym typeface="Calibri"/>
              </a:defRPr>
            </a:lvl4pPr>
            <a:lvl5pPr algn="l" rtl="0" marR="0" indent="-101600" marL="2057400">
              <a:spcBef>
                <a:spcPts val="400"/>
              </a:spcBef>
              <a:buClr>
                <a:schemeClr val="dk1"/>
              </a:buClr>
              <a:buFont typeface="Calibri"/>
              <a:buChar char="»"/>
              <a:defRPr strike="noStrike" u="none" b="0" cap="none" baseline="0" sz="2000" i="0">
                <a:solidFill>
                  <a:schemeClr val="dk1"/>
                </a:solidFill>
                <a:latin typeface="Calibri"/>
                <a:ea typeface="Calibri"/>
                <a:cs typeface="Calibri"/>
                <a:sym typeface="Calibri"/>
              </a:defRPr>
            </a:lvl5pPr>
            <a:lvl6pPr algn="l" rtl="0" marR="0" indent="-101600" marL="2514600">
              <a:spcBef>
                <a:spcPts val="400"/>
              </a:spcBef>
              <a:buClr>
                <a:schemeClr val="dk1"/>
              </a:buClr>
              <a:buFont typeface="Calibri"/>
              <a:buChar char="•"/>
              <a:defRPr strike="noStrike" u="none" b="0" cap="none" baseline="0" sz="2000" i="0">
                <a:solidFill>
                  <a:schemeClr val="dk1"/>
                </a:solidFill>
                <a:latin typeface="Calibri"/>
                <a:ea typeface="Calibri"/>
                <a:cs typeface="Calibri"/>
                <a:sym typeface="Calibri"/>
              </a:defRPr>
            </a:lvl6pPr>
            <a:lvl7pPr algn="l" rtl="0" marR="0" indent="-101600" marL="2971800">
              <a:spcBef>
                <a:spcPts val="400"/>
              </a:spcBef>
              <a:buClr>
                <a:schemeClr val="dk1"/>
              </a:buClr>
              <a:buFont typeface="Calibri"/>
              <a:buChar char="•"/>
              <a:defRPr strike="noStrike" u="none" b="0" cap="none" baseline="0" sz="2000" i="0">
                <a:solidFill>
                  <a:schemeClr val="dk1"/>
                </a:solidFill>
                <a:latin typeface="Calibri"/>
                <a:ea typeface="Calibri"/>
                <a:cs typeface="Calibri"/>
                <a:sym typeface="Calibri"/>
              </a:defRPr>
            </a:lvl7pPr>
            <a:lvl8pPr algn="l" rtl="0" marR="0" indent="-101600" marL="3429000">
              <a:spcBef>
                <a:spcPts val="400"/>
              </a:spcBef>
              <a:buClr>
                <a:schemeClr val="dk1"/>
              </a:buClr>
              <a:buFont typeface="Calibri"/>
              <a:buChar char="•"/>
              <a:defRPr strike="noStrike" u="none" b="0" cap="none" baseline="0" sz="2000" i="0">
                <a:solidFill>
                  <a:schemeClr val="dk1"/>
                </a:solidFill>
                <a:latin typeface="Calibri"/>
                <a:ea typeface="Calibri"/>
                <a:cs typeface="Calibri"/>
                <a:sym typeface="Calibri"/>
              </a:defRPr>
            </a:lvl8pPr>
            <a:lvl9pPr algn="l" rtl="0" marR="0" indent="-101600" marL="3886200">
              <a:spcBef>
                <a:spcPts val="400"/>
              </a:spcBef>
              <a:buClr>
                <a:schemeClr val="dk1"/>
              </a:buClr>
              <a:buFont typeface="Calibri"/>
              <a:buChar char="•"/>
              <a:defRPr strike="noStrike" u="none" b="0" cap="none" baseline="0" sz="2000" i="0">
                <a:solidFill>
                  <a:schemeClr val="dk1"/>
                </a:solidFill>
                <a:latin typeface="Calibri"/>
                <a:ea typeface="Calibri"/>
                <a:cs typeface="Calibri"/>
                <a:sym typeface="Calibri"/>
              </a:defRPr>
            </a:lvl9pPr>
          </a:lstStyle>
          <a:p/>
        </p:txBody>
      </p:sp>
      <p:sp>
        <p:nvSpPr>
          <p:cNvPr id="11" name="Shape 11"/>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12" name="Shape 12"/>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13" name="Shape 13"/>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5.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 Target="../media/image12.jpg" Type="http://schemas.openxmlformats.org/officeDocument/2006/relationships/image" Id="rId6"/><Relationship Target="../media/image08.jpg" Type="http://schemas.openxmlformats.org/officeDocument/2006/relationships/image" Id="rId5"/><Relationship Target="../media/image07.jpg" Type="http://schemas.openxmlformats.org/officeDocument/2006/relationships/image" Id="rId7"/></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 Target="../media/image11.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 Target="../media/image14.gif" Type="http://schemas.openxmlformats.org/officeDocument/2006/relationships/image" Id="rId5"/></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s>
</file>

<file path=ppt/slides/_rels/slide18.xml.rels><?xml version="1.0" encoding="UTF-8" standalone="yes"?><Relationships xmlns="http://schemas.openxmlformats.org/package/2006/relationships"><Relationship Target="../media/image22.png" Type="http://schemas.openxmlformats.org/officeDocument/2006/relationships/image" Id="rId12"/><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10"/><Relationship Target="../media/image17.png" Type="http://schemas.openxmlformats.org/officeDocument/2006/relationships/image" Id="rId4"/><Relationship Target="../media/image18.png" Type="http://schemas.openxmlformats.org/officeDocument/2006/relationships/image" Id="rId11"/><Relationship Target="../media/image02.jpg" Type="http://schemas.openxmlformats.org/officeDocument/2006/relationships/image" Id="rId3"/><Relationship Target="../media/image20.png" Type="http://schemas.openxmlformats.org/officeDocument/2006/relationships/image" Id="rId9"/><Relationship Target="../media/image21.png" Type="http://schemas.openxmlformats.org/officeDocument/2006/relationships/image" Id="rId6"/><Relationship Target="../media/image16.png" Type="http://schemas.openxmlformats.org/officeDocument/2006/relationships/image" Id="rId5"/><Relationship Target="../media/image19.png" Type="http://schemas.openxmlformats.org/officeDocument/2006/relationships/image" Id="rId8"/><Relationship Target="http://moldingdoctors.weebly.com/" Type="http://schemas.openxmlformats.org/officeDocument/2006/relationships/hyperlink" TargetMode="External" Id="rId7"/></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2.jpg" Type="http://schemas.openxmlformats.org/officeDocument/2006/relationships/image" Id="rId3"/><Relationship Target="../media/image00.jpg" Type="http://schemas.openxmlformats.org/officeDocument/2006/relationships/image" Id="rId6"/><Relationship Target="../media/image04.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 Target="http://www.ndsm.org/index.php/how-you-can-help/volunteer" Type="http://schemas.openxmlformats.org/officeDocument/2006/relationships/hyperlink" TargetMode="External" Id="rId9"/><Relationship Target="mailto:Anna.Rosenblatt@UTSouthwestern.edu" Type="http://schemas.openxmlformats.org/officeDocument/2006/relationships/hyperlink" TargetMode="External" Id="rId6"/><Relationship Target="http://www.themondayclinic.com/" Type="http://schemas.openxmlformats.org/officeDocument/2006/relationships/hyperlink" TargetMode="External" Id="rId5"/><Relationship Target="mailto:clinicaldirector@ndsm.org" Type="http://schemas.openxmlformats.org/officeDocument/2006/relationships/hyperlink" TargetMode="External" Id="rId8"/><Relationship Target="mailto:rjsmith@mail.smu.edu" Type="http://schemas.openxmlformats.org/officeDocument/2006/relationships/hyperlink" TargetMode="External" Id="rId7"/></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2.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 Target="../media/image13.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3.jpg" Type="http://schemas.openxmlformats.org/officeDocument/2006/relationships/image" Id="rId3"/><Relationship Target="../media/image15.jpg" Type="http://schemas.openxmlformats.org/officeDocument/2006/relationships/image" Id="rId6"/><Relationship Target="../media/image10.jp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03.jpg" Type="http://schemas.openxmlformats.org/officeDocument/2006/relationships/image" Id="rId3"/><Relationship Target="../media/image01.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02.jpg" Type="http://schemas.openxmlformats.org/officeDocument/2006/relationships/image" Id="rId3"/><Relationship Target="../media/image01.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pic>
        <p:nvPicPr>
          <p:cNvPr id="84" name="Shape 84"/>
          <p:cNvPicPr preferRelativeResize="0"/>
          <p:nvPr/>
        </p:nvPicPr>
        <p:blipFill>
          <a:blip r:embed="rId3"/>
          <a:stretch>
            <a:fillRect/>
          </a:stretch>
        </p:blipFill>
        <p:spPr>
          <a:xfrm>
            <a:off y="0" x="0"/>
            <a:ext cy="6857999" cx="9144000"/>
          </a:xfrm>
          <a:prstGeom prst="rect">
            <a:avLst/>
          </a:prstGeom>
        </p:spPr>
      </p:pic>
      <p:grpSp>
        <p:nvGrpSpPr>
          <p:cNvPr id="85" name="Shape 85"/>
          <p:cNvGrpSpPr/>
          <p:nvPr/>
        </p:nvGrpSpPr>
        <p:grpSpPr>
          <a:xfrm>
            <a:off y="228600" x="228599"/>
            <a:ext cy="1107996" cx="6400800"/>
            <a:chOff y="439689" x="767620"/>
            <a:chExt cy="765394" cx="7147513"/>
          </a:xfrm>
        </p:grpSpPr>
        <p:pic>
          <p:nvPicPr>
            <p:cNvPr id="86" name="Shape 86"/>
            <p:cNvPicPr preferRelativeResize="0"/>
            <p:nvPr/>
          </p:nvPicPr>
          <p:blipFill>
            <a:blip r:embed="rId4"/>
            <a:stretch>
              <a:fillRect/>
            </a:stretch>
          </p:blipFill>
          <p:spPr>
            <a:xfrm>
              <a:off y="597604" x="4352671"/>
              <a:ext cy="473745" cx="3562463"/>
            </a:xfrm>
            <a:prstGeom prst="rect">
              <a:avLst/>
            </a:prstGeom>
          </p:spPr>
        </p:pic>
        <p:sp>
          <p:nvSpPr>
            <p:cNvPr id="87" name="Shape 87"/>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88" name="Shape 88"/>
          <p:cNvSpPr/>
          <p:nvPr/>
        </p:nvSpPr>
        <p:spPr>
          <a:xfrm>
            <a:off y="1752600" x="228600"/>
            <a:ext cy="2631490" cx="6282553"/>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4000" lang="en-US" i="0">
                <a:solidFill>
                  <a:srgbClr val="F8F8F8"/>
                </a:solidFill>
                <a:latin typeface="Calibri"/>
                <a:ea typeface="Calibri"/>
                <a:cs typeface="Calibri"/>
                <a:sym typeface="Calibri"/>
              </a:rPr>
              <a:t>3</a:t>
            </a:r>
            <a:r>
              <a:rPr strike="noStrike" u="none" b="1" cap="none" baseline="30000" sz="4000" lang="en-US" i="0">
                <a:solidFill>
                  <a:srgbClr val="F8F8F8"/>
                </a:solidFill>
                <a:latin typeface="Calibri"/>
                <a:ea typeface="Calibri"/>
                <a:cs typeface="Calibri"/>
                <a:sym typeface="Calibri"/>
              </a:rPr>
              <a:t>rd</a:t>
            </a:r>
            <a:r>
              <a:rPr strike="noStrike" u="none" b="1" cap="none" baseline="0" sz="4000" lang="en-US" i="0">
                <a:solidFill>
                  <a:srgbClr val="F8F8F8"/>
                </a:solidFill>
                <a:latin typeface="Calibri"/>
                <a:ea typeface="Calibri"/>
                <a:cs typeface="Calibri"/>
                <a:sym typeface="Calibri"/>
              </a:rPr>
              <a:t> General Meeting</a:t>
            </a:r>
          </a:p>
          <a:p>
            <a:pPr algn="l" rtl="0" lvl="0" marR="0" indent="0" marL="0">
              <a:buSzPct val="25000"/>
              <a:buNone/>
            </a:pPr>
            <a:r>
              <a:rPr strike="noStrike" u="none" b="1" cap="none" baseline="0" sz="4000" lang="en-US" i="0">
                <a:solidFill>
                  <a:srgbClr val="F8F8F8"/>
                </a:solidFill>
                <a:latin typeface="Calibri"/>
                <a:ea typeface="Calibri"/>
                <a:cs typeface="Calibri"/>
                <a:sym typeface="Calibri"/>
              </a:rPr>
              <a:t>November 5</a:t>
            </a:r>
            <a:r>
              <a:rPr strike="noStrike" u="none" b="1" cap="none" baseline="30000" sz="4000" lang="en-US" i="0">
                <a:solidFill>
                  <a:srgbClr val="F8F8F8"/>
                </a:solidFill>
                <a:latin typeface="Calibri"/>
                <a:ea typeface="Calibri"/>
                <a:cs typeface="Calibri"/>
                <a:sym typeface="Calibri"/>
              </a:rPr>
              <a:t>th</a:t>
            </a:r>
            <a:r>
              <a:rPr strike="noStrike" u="none" b="1" cap="none" baseline="0" sz="4000" lang="en-US" i="0">
                <a:solidFill>
                  <a:srgbClr val="F8F8F8"/>
                </a:solidFill>
                <a:latin typeface="Calibri"/>
                <a:ea typeface="Calibri"/>
                <a:cs typeface="Calibri"/>
                <a:sym typeface="Calibri"/>
              </a:rPr>
              <a:t>, 2013</a:t>
            </a:r>
          </a:p>
          <a:p>
            <a:pPr algn="l" rtl="0" lvl="0" marR="0" indent="0" marL="0">
              <a:buSzPct val="25000"/>
              <a:buNone/>
            </a:pPr>
            <a:r>
              <a:rPr strike="noStrike" u="none" b="1" cap="none" baseline="0" sz="4000" lang="en-US" i="0">
                <a:solidFill>
                  <a:srgbClr val="F8F8F8"/>
                </a:solidFill>
                <a:latin typeface="Calibri"/>
                <a:ea typeface="Calibri"/>
                <a:cs typeface="Calibri"/>
                <a:sym typeface="Calibri"/>
              </a:rPr>
              <a:t>CN 1.120 8:00 PM</a:t>
            </a:r>
          </a:p>
          <a:p>
            <a:r>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y="0" x="0"/>
          <a:ext cy="0" cx="0"/>
          <a:chOff y="0" x="0"/>
          <a:chExt cy="0" cx="0"/>
        </a:xfrm>
      </p:grpSpPr>
      <p:pic>
        <p:nvPicPr>
          <p:cNvPr id="201" name="Shape 201"/>
          <p:cNvPicPr preferRelativeResize="0"/>
          <p:nvPr/>
        </p:nvPicPr>
        <p:blipFill>
          <a:blip r:embed="rId3"/>
          <a:stretch>
            <a:fillRect/>
          </a:stretch>
        </p:blipFill>
        <p:spPr>
          <a:xfrm>
            <a:off y="0" x="0"/>
            <a:ext cy="6857999" cx="9143999"/>
          </a:xfrm>
          <a:prstGeom prst="rect">
            <a:avLst/>
          </a:prstGeom>
        </p:spPr>
      </p:pic>
      <p:grpSp>
        <p:nvGrpSpPr>
          <p:cNvPr id="202" name="Shape 202"/>
          <p:cNvGrpSpPr/>
          <p:nvPr/>
        </p:nvGrpSpPr>
        <p:grpSpPr>
          <a:xfrm>
            <a:off y="-41195" x="228599"/>
            <a:ext cy="1107996" cx="6400800"/>
            <a:chOff y="439689" x="767620"/>
            <a:chExt cy="765394" cx="7147513"/>
          </a:xfrm>
        </p:grpSpPr>
        <p:pic>
          <p:nvPicPr>
            <p:cNvPr id="203" name="Shape 203"/>
            <p:cNvPicPr preferRelativeResize="0"/>
            <p:nvPr/>
          </p:nvPicPr>
          <p:blipFill>
            <a:blip r:embed="rId4"/>
            <a:stretch>
              <a:fillRect/>
            </a:stretch>
          </p:blipFill>
          <p:spPr>
            <a:xfrm>
              <a:off y="597604" x="4352671"/>
              <a:ext cy="473745" cx="3562463"/>
            </a:xfrm>
            <a:prstGeom prst="rect">
              <a:avLst/>
            </a:prstGeom>
          </p:spPr>
        </p:pic>
        <p:sp>
          <p:nvSpPr>
            <p:cNvPr id="204" name="Shape 204"/>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05" name="Shape 205"/>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06" name="Shape 206"/>
          <p:cNvSpPr txBox="1"/>
          <p:nvPr/>
        </p:nvSpPr>
        <p:spPr>
          <a:xfrm>
            <a:off y="2209800" x="685800"/>
            <a:ext cy="369332" cx="2438399"/>
          </a:xfrm>
          <a:prstGeom prst="rect">
            <a:avLst/>
          </a:prstGeom>
          <a:noFill/>
          <a:ln>
            <a:noFill/>
          </a:ln>
        </p:spPr>
        <p:txBody>
          <a:bodyPr bIns="45700" rIns="91425" lIns="91425" tIns="45700" anchor="t" anchorCtr="0">
            <a:noAutofit/>
          </a:bodyPr>
          <a:lstStyle/>
          <a:p/>
        </p:txBody>
      </p:sp>
      <p:sp>
        <p:nvSpPr>
          <p:cNvPr id="207" name="Shape 207"/>
          <p:cNvSpPr/>
          <p:nvPr/>
        </p:nvSpPr>
        <p:spPr>
          <a:xfrm>
            <a:off y="838200" x="609600"/>
            <a:ext cy="1846659" cx="8077199"/>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000" lang="en-US" i="0">
                <a:solidFill>
                  <a:srgbClr val="FEBA81"/>
                </a:solidFill>
                <a:latin typeface="Calibri"/>
                <a:ea typeface="Calibri"/>
                <a:cs typeface="Calibri"/>
                <a:sym typeface="Calibri"/>
              </a:rPr>
              <a:t>MD’s Fundraiser/Social </a:t>
            </a:r>
          </a:p>
          <a:p>
            <a:r>
              <a:t/>
            </a:r>
          </a:p>
        </p:txBody>
      </p:sp>
      <p:sp>
        <p:nvSpPr>
          <p:cNvPr id="208" name="Shape 208"/>
          <p:cNvSpPr/>
          <p:nvPr/>
        </p:nvSpPr>
        <p:spPr>
          <a:xfrm>
            <a:off y="2590800" x="2384086"/>
            <a:ext cy="923329" cx="184730"/>
          </a:xfrm>
          <a:prstGeom prst="rect">
            <a:avLst/>
          </a:prstGeom>
          <a:noFill/>
          <a:ln>
            <a:noFill/>
          </a:ln>
        </p:spPr>
        <p:txBody>
          <a:bodyPr bIns="45700" rIns="91425" lIns="91425" tIns="45700" anchor="t" anchorCtr="0">
            <a:noAutofit/>
          </a:bodyPr>
          <a:lstStyle/>
          <a:p/>
        </p:txBody>
      </p:sp>
      <p:sp>
        <p:nvSpPr>
          <p:cNvPr id="209" name="Shape 209"/>
          <p:cNvSpPr/>
          <p:nvPr/>
        </p:nvSpPr>
        <p:spPr>
          <a:xfrm>
            <a:off y="1752600" x="0"/>
            <a:ext cy="3046988" cx="9144000"/>
          </a:xfrm>
          <a:prstGeom prst="rect">
            <a:avLst/>
          </a:prstGeom>
          <a:gradFill>
            <a:gsLst>
              <a:gs pos="0">
                <a:srgbClr val="759436"/>
              </a:gs>
              <a:gs pos="80000">
                <a:srgbClr val="9AC447"/>
              </a:gs>
              <a:gs pos="100000">
                <a:srgbClr val="9CC646"/>
              </a:gs>
            </a:gsLst>
            <a:lin ang="16200000" scaled="0"/>
          </a:gradFill>
          <a:ln w="9525" cap="flat">
            <a:solidFill>
              <a:srgbClr val="98B954"/>
            </a:solidFill>
            <a:prstDash val="solid"/>
            <a:round/>
            <a:headEnd w="med" len="med" type="none"/>
            <a:tailEnd w="med" len="med" type="none"/>
          </a:ln>
        </p:spPr>
        <p:txBody>
          <a:bodyPr bIns="45700" rIns="91425" lIns="91425" tIns="45700" anchor="t" anchorCtr="0">
            <a:noAutofit/>
          </a:bodyPr>
          <a:lstStyle/>
          <a:p>
            <a:pPr algn="ctr" rtl="0" lvl="0" marR="0" indent="0" marL="0">
              <a:spcBef>
                <a:spcPts val="0"/>
              </a:spcBef>
              <a:buSzPct val="25000"/>
              <a:buNone/>
            </a:pPr>
            <a:r>
              <a:rPr strike="noStrike" u="none" b="1" cap="none" baseline="0" sz="5400" lang="en-US" i="0">
                <a:solidFill>
                  <a:schemeClr val="accent3"/>
                </a:solidFill>
                <a:latin typeface="Calibri"/>
                <a:ea typeface="Calibri"/>
                <a:cs typeface="Calibri"/>
                <a:sym typeface="Calibri"/>
              </a:rPr>
              <a:t>This Thursday Nov 7</a:t>
            </a:r>
            <a:r>
              <a:rPr strike="noStrike" u="none" b="1" cap="none" baseline="30000" sz="5400" lang="en-US" i="0">
                <a:solidFill>
                  <a:schemeClr val="accent3"/>
                </a:solidFill>
                <a:latin typeface="Calibri"/>
                <a:ea typeface="Calibri"/>
                <a:cs typeface="Calibri"/>
                <a:sym typeface="Calibri"/>
              </a:rPr>
              <a:t>th</a:t>
            </a:r>
          </a:p>
          <a:p>
            <a:pPr algn="ctr" rtl="0" lvl="0" marR="0" indent="0" marL="0">
              <a:buSzPct val="25000"/>
              <a:buNone/>
            </a:pPr>
            <a:r>
              <a:rPr strike="noStrike" u="none" b="1" cap="none" baseline="30000" sz="7200" lang="en-US" i="0">
                <a:solidFill>
                  <a:srgbClr val="FEBA81"/>
                </a:solidFill>
                <a:latin typeface="Calibri"/>
                <a:ea typeface="Calibri"/>
                <a:cs typeface="Calibri"/>
                <a:sym typeface="Calibri"/>
              </a:rPr>
              <a:t>11am-9pm: Fundraiser!</a:t>
            </a:r>
            <a:r>
              <a:rPr strike="noStrike" u="none" b="1" cap="none" baseline="0" sz="7200" lang="en-US" i="0">
                <a:solidFill>
                  <a:srgbClr val="FEBA81"/>
                </a:solidFill>
                <a:latin typeface="Calibri"/>
                <a:ea typeface="Calibri"/>
                <a:cs typeface="Calibri"/>
                <a:sym typeface="Calibri"/>
              </a:rPr>
              <a:t> </a:t>
            </a:r>
            <a:r>
              <a:rPr strike="noStrike" u="none" b="1" cap="none" baseline="30000" sz="6600" lang="en-US" i="0">
                <a:solidFill>
                  <a:schemeClr val="accent3"/>
                </a:solidFill>
                <a:latin typeface="Calibri"/>
                <a:ea typeface="Calibri"/>
                <a:cs typeface="Calibri"/>
                <a:sym typeface="Calibri"/>
              </a:rPr>
              <a:t>6pm-9pm: Come talk</a:t>
            </a:r>
            <a:r>
              <a:rPr strike="noStrike" u="none" b="1" cap="none" baseline="0" sz="6600" lang="en-US" i="0">
                <a:solidFill>
                  <a:schemeClr val="accent3"/>
                </a:solidFill>
                <a:latin typeface="Calibri"/>
                <a:ea typeface="Calibri"/>
                <a:cs typeface="Calibri"/>
                <a:sym typeface="Calibri"/>
              </a:rPr>
              <a:t> </a:t>
            </a:r>
            <a:r>
              <a:rPr strike="noStrike" u="none" b="1" cap="none" baseline="30000" sz="6600" lang="en-US" i="0">
                <a:solidFill>
                  <a:schemeClr val="accent3"/>
                </a:solidFill>
                <a:latin typeface="Calibri"/>
                <a:ea typeface="Calibri"/>
                <a:cs typeface="Calibri"/>
                <a:sym typeface="Calibri"/>
              </a:rPr>
              <a:t>to the officers!</a:t>
            </a:r>
          </a:p>
        </p:txBody>
      </p:sp>
      <p:pic>
        <p:nvPicPr>
          <p:cNvPr id="210" name="Shape 210"/>
          <p:cNvPicPr preferRelativeResize="0"/>
          <p:nvPr/>
        </p:nvPicPr>
        <p:blipFill>
          <a:blip r:embed="rId5"/>
          <a:stretch>
            <a:fillRect/>
          </a:stretch>
        </p:blipFill>
        <p:spPr>
          <a:xfrm>
            <a:off y="4495800" x="5943600"/>
            <a:ext cy="2362200" cx="3200400"/>
          </a:xfrm>
          <a:prstGeom prst="rect">
            <a:avLst/>
          </a:prstGeom>
        </p:spPr>
      </p:pic>
      <p:pic>
        <p:nvPicPr>
          <p:cNvPr id="211" name="Shape 211"/>
          <p:cNvPicPr preferRelativeResize="0"/>
          <p:nvPr/>
        </p:nvPicPr>
        <p:blipFill>
          <a:blip r:embed="rId6"/>
          <a:stretch>
            <a:fillRect/>
          </a:stretch>
        </p:blipFill>
        <p:spPr>
          <a:xfrm>
            <a:off y="4495800" x="2895600"/>
            <a:ext cy="2362200" cx="3047999"/>
          </a:xfrm>
          <a:prstGeom prst="rect">
            <a:avLst/>
          </a:prstGeom>
        </p:spPr>
      </p:pic>
      <p:pic>
        <p:nvPicPr>
          <p:cNvPr id="212" name="Shape 212"/>
          <p:cNvPicPr preferRelativeResize="0"/>
          <p:nvPr/>
        </p:nvPicPr>
        <p:blipFill>
          <a:blip r:embed="rId7"/>
          <a:stretch>
            <a:fillRect/>
          </a:stretch>
        </p:blipFill>
        <p:spPr>
          <a:xfrm>
            <a:off y="4495800" x="0"/>
            <a:ext cy="2362200" cx="2895599"/>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y="0" x="0"/>
          <a:ext cy="0" cx="0"/>
          <a:chOff y="0" x="0"/>
          <a:chExt cy="0" cx="0"/>
        </a:xfrm>
      </p:grpSpPr>
      <p:pic>
        <p:nvPicPr>
          <p:cNvPr id="218" name="Shape 218"/>
          <p:cNvPicPr preferRelativeResize="0"/>
          <p:nvPr/>
        </p:nvPicPr>
        <p:blipFill>
          <a:blip r:embed="rId3"/>
          <a:stretch>
            <a:fillRect/>
          </a:stretch>
        </p:blipFill>
        <p:spPr>
          <a:xfrm>
            <a:off y="0" x="0"/>
            <a:ext cy="6857999" cx="9143999"/>
          </a:xfrm>
          <a:prstGeom prst="rect">
            <a:avLst/>
          </a:prstGeom>
        </p:spPr>
      </p:pic>
      <p:grpSp>
        <p:nvGrpSpPr>
          <p:cNvPr id="219" name="Shape 219"/>
          <p:cNvGrpSpPr/>
          <p:nvPr/>
        </p:nvGrpSpPr>
        <p:grpSpPr>
          <a:xfrm>
            <a:off y="-41195" x="228599"/>
            <a:ext cy="1107996" cx="6400800"/>
            <a:chOff y="439689" x="767620"/>
            <a:chExt cy="765394" cx="7147513"/>
          </a:xfrm>
        </p:grpSpPr>
        <p:pic>
          <p:nvPicPr>
            <p:cNvPr id="220" name="Shape 220"/>
            <p:cNvPicPr preferRelativeResize="0"/>
            <p:nvPr/>
          </p:nvPicPr>
          <p:blipFill>
            <a:blip r:embed="rId4"/>
            <a:stretch>
              <a:fillRect/>
            </a:stretch>
          </p:blipFill>
          <p:spPr>
            <a:xfrm>
              <a:off y="597604" x="4352671"/>
              <a:ext cy="473745" cx="3562463"/>
            </a:xfrm>
            <a:prstGeom prst="rect">
              <a:avLst/>
            </a:prstGeom>
          </p:spPr>
        </p:pic>
        <p:sp>
          <p:nvSpPr>
            <p:cNvPr id="221" name="Shape 221"/>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22" name="Shape 222"/>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23" name="Shape 223"/>
          <p:cNvSpPr/>
          <p:nvPr/>
        </p:nvSpPr>
        <p:spPr>
          <a:xfrm>
            <a:off y="1676400" x="1914961"/>
            <a:ext cy="4278094" cx="5535491"/>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9600" lang="en-US" i="0">
                <a:solidFill>
                  <a:srgbClr val="FFFFFF"/>
                </a:solidFill>
                <a:latin typeface="Calibri"/>
                <a:ea typeface="Calibri"/>
                <a:cs typeface="Calibri"/>
                <a:sym typeface="Calibri"/>
              </a:rPr>
              <a:t>Discussion</a:t>
            </a:r>
          </a:p>
          <a:p>
            <a:pPr algn="ctr" rtl="0" lvl="0" marR="0" indent="0" marL="0">
              <a:buSzPct val="25000"/>
              <a:buNone/>
            </a:pPr>
            <a:r>
              <a:rPr strike="noStrike" u="none" b="1" cap="none" baseline="0" sz="9600" lang="en-US" i="0">
                <a:solidFill>
                  <a:srgbClr val="FFFFFF"/>
                </a:solidFill>
                <a:latin typeface="Calibri"/>
                <a:ea typeface="Calibri"/>
                <a:cs typeface="Calibri"/>
                <a:sym typeface="Calibri"/>
              </a:rPr>
              <a:t>Topics</a:t>
            </a:r>
          </a:p>
          <a:p>
            <a:r>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y="0" x="0"/>
          <a:ext cy="0" cx="0"/>
          <a:chOff y="0" x="0"/>
          <a:chExt cy="0" cx="0"/>
        </a:xfrm>
      </p:grpSpPr>
      <p:pic>
        <p:nvPicPr>
          <p:cNvPr id="229" name="Shape 229"/>
          <p:cNvPicPr preferRelativeResize="0"/>
          <p:nvPr/>
        </p:nvPicPr>
        <p:blipFill>
          <a:blip r:embed="rId3"/>
          <a:stretch>
            <a:fillRect/>
          </a:stretch>
        </p:blipFill>
        <p:spPr>
          <a:xfrm>
            <a:off y="304800" x="838200"/>
            <a:ext cy="6134075" cx="7465813"/>
          </a:xfrm>
          <a:prstGeom prst="rect">
            <a:avLst/>
          </a:prstGeom>
        </p:spPr>
      </p:pic>
      <p:sp>
        <p:nvSpPr>
          <p:cNvPr id="230" name="Shape 230"/>
          <p:cNvSpPr/>
          <p:nvPr/>
        </p:nvSpPr>
        <p:spPr>
          <a:xfrm>
            <a:off y="2133600" x="3276599"/>
            <a:ext cy="228600" cx="1371600"/>
          </a:xfrm>
          <a:prstGeom prst="rect">
            <a:avLst/>
          </a:prstGeom>
          <a:noFill/>
          <a:ln w="9525" cap="flat">
            <a:solidFill>
              <a:srgbClr val="FFFF00"/>
            </a:solidFill>
            <a:prstDash val="solid"/>
            <a:round/>
            <a:headEnd w="med" len="med" type="none"/>
            <a:tailEnd w="med" len="med" type="none"/>
          </a:ln>
        </p:spPr>
        <p:txBody>
          <a:bodyPr bIns="45700" rIns="91425" lIns="91425" tIns="45700" anchor="ctr" anchorCtr="0">
            <a:noAutofit/>
          </a:bodyPr>
          <a:lstStyle/>
          <a:p/>
        </p:txBody>
      </p:sp>
      <p:sp>
        <p:nvSpPr>
          <p:cNvPr id="231" name="Shape 231"/>
          <p:cNvSpPr/>
          <p:nvPr/>
        </p:nvSpPr>
        <p:spPr>
          <a:xfrm>
            <a:off y="2400300" x="914400"/>
            <a:ext cy="228600" cx="3733800"/>
          </a:xfrm>
          <a:prstGeom prst="rect">
            <a:avLst/>
          </a:prstGeom>
          <a:noFill/>
          <a:ln w="9525" cap="flat">
            <a:solidFill>
              <a:srgbClr val="FFFF00"/>
            </a:solidFill>
            <a:prstDash val="solid"/>
            <a:round/>
            <a:headEnd w="med" len="med" type="none"/>
            <a:tailEnd w="med" len="med" type="none"/>
          </a:ln>
        </p:spPr>
        <p:txBody>
          <a:bodyPr bIns="45700" rIns="91425" lIns="91425" tIns="45700" anchor="ctr" anchorCtr="0">
            <a:noAutofit/>
          </a:bodyPr>
          <a:lstStyle/>
          <a:p/>
        </p:txBody>
      </p:sp>
      <p:sp>
        <p:nvSpPr>
          <p:cNvPr id="232" name="Shape 232"/>
          <p:cNvSpPr/>
          <p:nvPr/>
        </p:nvSpPr>
        <p:spPr>
          <a:xfrm>
            <a:off y="2667000" x="906779"/>
            <a:ext cy="228600" cx="3733800"/>
          </a:xfrm>
          <a:prstGeom prst="rect">
            <a:avLst/>
          </a:prstGeom>
          <a:noFill/>
          <a:ln w="9525" cap="flat">
            <a:solidFill>
              <a:srgbClr val="FFFF00"/>
            </a:solidFill>
            <a:prstDash val="solid"/>
            <a:round/>
            <a:headEnd w="med" len="med" type="none"/>
            <a:tailEnd w="med" len="med" type="none"/>
          </a:ln>
        </p:spPr>
        <p:txBody>
          <a:bodyPr bIns="45700" rIns="91425" lIns="91425" tIns="45700" anchor="ctr" anchorCtr="0">
            <a:noAutofit/>
          </a:bodyPr>
          <a:lstStyle/>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y="0" x="0"/>
          <a:ext cy="0" cx="0"/>
          <a:chOff y="0" x="0"/>
          <a:chExt cy="0" cx="0"/>
        </a:xfrm>
      </p:grpSpPr>
      <p:pic>
        <p:nvPicPr>
          <p:cNvPr id="238" name="Shape 238"/>
          <p:cNvPicPr preferRelativeResize="0"/>
          <p:nvPr/>
        </p:nvPicPr>
        <p:blipFill>
          <a:blip r:embed="rId3"/>
          <a:stretch>
            <a:fillRect/>
          </a:stretch>
        </p:blipFill>
        <p:spPr>
          <a:xfrm>
            <a:off y="0" x="0"/>
            <a:ext cy="6857999" cx="9143999"/>
          </a:xfrm>
          <a:prstGeom prst="rect">
            <a:avLst/>
          </a:prstGeom>
        </p:spPr>
      </p:pic>
      <p:grpSp>
        <p:nvGrpSpPr>
          <p:cNvPr id="239" name="Shape 239"/>
          <p:cNvGrpSpPr/>
          <p:nvPr/>
        </p:nvGrpSpPr>
        <p:grpSpPr>
          <a:xfrm>
            <a:off y="-41195" x="228599"/>
            <a:ext cy="1107996" cx="6400800"/>
            <a:chOff y="439689" x="767620"/>
            <a:chExt cy="765394" cx="7147513"/>
          </a:xfrm>
        </p:grpSpPr>
        <p:pic>
          <p:nvPicPr>
            <p:cNvPr id="240" name="Shape 240"/>
            <p:cNvPicPr preferRelativeResize="0"/>
            <p:nvPr/>
          </p:nvPicPr>
          <p:blipFill>
            <a:blip r:embed="rId4"/>
            <a:stretch>
              <a:fillRect/>
            </a:stretch>
          </p:blipFill>
          <p:spPr>
            <a:xfrm>
              <a:off y="597604" x="4352671"/>
              <a:ext cy="473745" cx="3562463"/>
            </a:xfrm>
            <a:prstGeom prst="rect">
              <a:avLst/>
            </a:prstGeom>
          </p:spPr>
        </p:pic>
        <p:sp>
          <p:nvSpPr>
            <p:cNvPr id="241" name="Shape 241"/>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42" name="Shape 242"/>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43" name="Shape 243"/>
          <p:cNvSpPr txBox="1"/>
          <p:nvPr/>
        </p:nvSpPr>
        <p:spPr>
          <a:xfrm>
            <a:off y="1143000" x="533400"/>
            <a:ext cy="4339650" cx="7391399"/>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3200" lang="en-US" i="0">
                <a:solidFill>
                  <a:schemeClr val="dk1"/>
                </a:solidFill>
                <a:latin typeface="Calibri"/>
                <a:ea typeface="Calibri"/>
                <a:cs typeface="Calibri"/>
                <a:sym typeface="Calibri"/>
              </a:rPr>
              <a:t>      Interview Questions</a:t>
            </a:r>
          </a:p>
          <a:p>
            <a:r>
              <a:t/>
            </a:r>
          </a:p>
          <a:p>
            <a:pPr algn="l" rtl="0" lvl="0" marR="0" indent="0" marL="0">
              <a:buSzPct val="25000"/>
              <a:buNone/>
            </a:pPr>
            <a:r>
              <a:rPr strike="noStrike" u="none" b="0" cap="none" baseline="0" sz="3600" lang="en-US" i="0">
                <a:solidFill>
                  <a:schemeClr val="dk1"/>
                </a:solidFill>
                <a:latin typeface="Calibri"/>
                <a:ea typeface="Calibri"/>
                <a:cs typeface="Calibri"/>
                <a:sym typeface="Calibri"/>
              </a:rPr>
              <a:t>1) Where do you see yourself in 5-10 years?</a:t>
            </a:r>
            <a:br>
              <a:rPr strike="noStrike" u="none" b="0" cap="none" baseline="0" sz="3600" lang="en-US" i="0">
                <a:solidFill>
                  <a:schemeClr val="dk1"/>
                </a:solidFill>
                <a:latin typeface="Calibri"/>
                <a:ea typeface="Calibri"/>
                <a:cs typeface="Calibri"/>
                <a:sym typeface="Calibri"/>
              </a:rPr>
            </a:br>
            <a:br>
              <a:rPr strike="noStrike" u="none" b="0" cap="none" baseline="0" sz="3600" lang="en-US" i="0">
                <a:solidFill>
                  <a:schemeClr val="dk1"/>
                </a:solidFill>
                <a:latin typeface="Calibri"/>
                <a:ea typeface="Calibri"/>
                <a:cs typeface="Calibri"/>
                <a:sym typeface="Calibri"/>
              </a:rPr>
            </a:br>
            <a:r>
              <a:rPr strike="noStrike" u="none" b="0" cap="none" baseline="0" sz="3600" lang="en-US" i="0">
                <a:solidFill>
                  <a:schemeClr val="dk1"/>
                </a:solidFill>
                <a:latin typeface="Calibri"/>
                <a:ea typeface="Calibri"/>
                <a:cs typeface="Calibri"/>
                <a:sym typeface="Calibri"/>
              </a:rPr>
              <a:t>2) What do you think you will like least about medicine? </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pic>
        <p:nvPicPr>
          <p:cNvPr id="249" name="Shape 249"/>
          <p:cNvPicPr preferRelativeResize="0"/>
          <p:nvPr/>
        </p:nvPicPr>
        <p:blipFill>
          <a:blip r:embed="rId3"/>
          <a:stretch>
            <a:fillRect/>
          </a:stretch>
        </p:blipFill>
        <p:spPr>
          <a:xfrm>
            <a:off y="0" x="0"/>
            <a:ext cy="6857999" cx="9143999"/>
          </a:xfrm>
          <a:prstGeom prst="rect">
            <a:avLst/>
          </a:prstGeom>
        </p:spPr>
      </p:pic>
      <p:grpSp>
        <p:nvGrpSpPr>
          <p:cNvPr id="250" name="Shape 250"/>
          <p:cNvGrpSpPr/>
          <p:nvPr/>
        </p:nvGrpSpPr>
        <p:grpSpPr>
          <a:xfrm>
            <a:off y="-41195" x="228599"/>
            <a:ext cy="1107996" cx="6400800"/>
            <a:chOff y="439689" x="767620"/>
            <a:chExt cy="765394" cx="7147513"/>
          </a:xfrm>
        </p:grpSpPr>
        <p:pic>
          <p:nvPicPr>
            <p:cNvPr id="251" name="Shape 251"/>
            <p:cNvPicPr preferRelativeResize="0"/>
            <p:nvPr/>
          </p:nvPicPr>
          <p:blipFill>
            <a:blip r:embed="rId4"/>
            <a:stretch>
              <a:fillRect/>
            </a:stretch>
          </p:blipFill>
          <p:spPr>
            <a:xfrm>
              <a:off y="597604" x="4352671"/>
              <a:ext cy="473745" cx="3562463"/>
            </a:xfrm>
            <a:prstGeom prst="rect">
              <a:avLst/>
            </a:prstGeom>
          </p:spPr>
        </p:pic>
        <p:sp>
          <p:nvSpPr>
            <p:cNvPr id="252" name="Shape 252"/>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53" name="Shape 253"/>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54" name="Shape 254"/>
          <p:cNvSpPr txBox="1"/>
          <p:nvPr/>
        </p:nvSpPr>
        <p:spPr>
          <a:xfrm>
            <a:off y="1066800" x="228600"/>
            <a:ext cy="6001642" cx="8381999"/>
          </a:xfrm>
          <a:prstGeom prst="rect">
            <a:avLst/>
          </a:prstGeom>
          <a:solidFill>
            <a:schemeClr val="lt1"/>
          </a:solid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chemeClr val="dk1"/>
                </a:solidFill>
                <a:latin typeface="Calibri"/>
                <a:ea typeface="Calibri"/>
                <a:cs typeface="Calibri"/>
                <a:sym typeface="Calibri"/>
              </a:rPr>
              <a:t> Ethics Case</a:t>
            </a:r>
            <a:r>
              <a:rPr strike="noStrike" u="none" b="0" cap="none" baseline="0" sz="1600" lang="en-US" i="0">
                <a:solidFill>
                  <a:schemeClr val="dk1"/>
                </a:solidFill>
                <a:latin typeface="Calibri"/>
                <a:ea typeface="Calibri"/>
                <a:cs typeface="Calibri"/>
                <a:sym typeface="Calibri"/>
              </a:rPr>
              <a:t>A woman was diagnosed with motor neurone disease (the same disease that StephenHawking has) 5 years ago. This is a condition that destroys motor nerves, making control of movement impossible, while the mind is virtually unaffected. People with motor neurone disease normally die within 4 years of diagnosis from suffocation due to the inability of the inspiratory muscles to contract. The woman's condition has steadily declined. She is not expected to live through the month, and is worried about the pain that she will face in her final hours. She asks her doctor to give her diamorphine for pain if she begins to suffocate or choke. This will lessen her pain, but it will also hasten her death. About a week later, she falls very ill, and is having trouble breathing.</a:t>
            </a:r>
          </a:p>
          <a:p>
            <a:r>
              <a:t/>
            </a:r>
          </a:p>
          <a:p>
            <a:pPr algn="l" rtl="0" lvl="0" marR="0" indent="0" marL="0">
              <a:buSzPct val="25000"/>
              <a:buNone/>
            </a:pPr>
            <a:r>
              <a:rPr strike="noStrike" u="none" b="0" cap="none" baseline="0" sz="1600" lang="en-US" i="0">
                <a:solidFill>
                  <a:schemeClr val="dk1"/>
                </a:solidFill>
                <a:latin typeface="Calibri"/>
                <a:ea typeface="Calibri"/>
                <a:cs typeface="Calibri"/>
                <a:sym typeface="Calibri"/>
              </a:rPr>
              <a:t>1.Does she have a right to make this choice?</a:t>
            </a:r>
          </a:p>
          <a:p>
            <a:r>
              <a:t/>
            </a:r>
          </a:p>
          <a:p>
            <a:pPr algn="l" rtl="0" lvl="0" marR="0" indent="0" marL="0">
              <a:buSzPct val="25000"/>
              <a:buNone/>
            </a:pPr>
            <a:r>
              <a:rPr strike="noStrike" u="none" b="0" cap="none" baseline="0" sz="1600" lang="en-US" i="0">
                <a:solidFill>
                  <a:schemeClr val="dk1"/>
                </a:solidFill>
                <a:latin typeface="Calibri"/>
                <a:ea typeface="Calibri"/>
                <a:cs typeface="Calibri"/>
                <a:sym typeface="Calibri"/>
              </a:rPr>
              <a:t>2. What would you do? If you would pass her off to another doctor knowing he or she would do it, does this free you from you ethical obligations?</a:t>
            </a:r>
          </a:p>
          <a:p>
            <a:r>
              <a:t/>
            </a:r>
          </a:p>
          <a:p>
            <a:pPr algn="l" rtl="0" lvl="0" marR="0" indent="0" marL="0">
              <a:buSzPct val="25000"/>
              <a:buNone/>
            </a:pPr>
            <a:r>
              <a:rPr strike="noStrike" u="none" b="0" cap="none" baseline="0" sz="1600" lang="en-US" i="0">
                <a:solidFill>
                  <a:schemeClr val="dk1"/>
                </a:solidFill>
                <a:latin typeface="Calibri"/>
                <a:ea typeface="Calibri"/>
                <a:cs typeface="Calibri"/>
                <a:sym typeface="Calibri"/>
              </a:rPr>
              <a:t>3. Is the short amount of time she has to live ethically relevant? Is there an ethical difference between her dying in 6 hours and dying in a week? What about a year, and how do you draw this distinction?</a:t>
            </a:r>
          </a:p>
          <a:p>
            <a:r>
              <a:t/>
            </a:r>
          </a:p>
          <a:p>
            <a:pPr algn="l" rtl="0" lvl="0" marR="0" indent="0" marL="0">
              <a:buSzPct val="25000"/>
              <a:buNone/>
            </a:pPr>
            <a:r>
              <a:rPr strike="noStrike" u="none" b="0" cap="none" baseline="0" sz="1600" lang="en-US" i="0">
                <a:solidFill>
                  <a:schemeClr val="dk1"/>
                </a:solidFill>
                <a:latin typeface="Calibri"/>
                <a:ea typeface="Calibri"/>
                <a:cs typeface="Calibri"/>
                <a:sym typeface="Calibri"/>
              </a:rPr>
              <a:t>4. Should the money used to care for this woman be taken into account when she is being helped? Do you think that legalizing euthanasia could create conflicts of interest for the patient/ or the doctor?</a:t>
            </a:r>
          </a:p>
          <a:p>
            <a:r>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pic>
        <p:nvPicPr>
          <p:cNvPr id="260" name="Shape 260"/>
          <p:cNvPicPr preferRelativeResize="0"/>
          <p:nvPr/>
        </p:nvPicPr>
        <p:blipFill>
          <a:blip r:embed="rId3"/>
          <a:stretch>
            <a:fillRect/>
          </a:stretch>
        </p:blipFill>
        <p:spPr>
          <a:xfrm>
            <a:off y="0" x="0"/>
            <a:ext cy="6857999" cx="9143999"/>
          </a:xfrm>
          <a:prstGeom prst="rect">
            <a:avLst/>
          </a:prstGeom>
        </p:spPr>
      </p:pic>
      <p:grpSp>
        <p:nvGrpSpPr>
          <p:cNvPr id="261" name="Shape 261"/>
          <p:cNvGrpSpPr/>
          <p:nvPr/>
        </p:nvGrpSpPr>
        <p:grpSpPr>
          <a:xfrm>
            <a:off y="-41195" x="228599"/>
            <a:ext cy="1107996" cx="6400800"/>
            <a:chOff y="439689" x="767620"/>
            <a:chExt cy="765394" cx="7147513"/>
          </a:xfrm>
        </p:grpSpPr>
        <p:pic>
          <p:nvPicPr>
            <p:cNvPr id="262" name="Shape 262"/>
            <p:cNvPicPr preferRelativeResize="0"/>
            <p:nvPr/>
          </p:nvPicPr>
          <p:blipFill>
            <a:blip r:embed="rId4"/>
            <a:stretch>
              <a:fillRect/>
            </a:stretch>
          </p:blipFill>
          <p:spPr>
            <a:xfrm>
              <a:off y="597604" x="4352671"/>
              <a:ext cy="473745" cx="3562463"/>
            </a:xfrm>
            <a:prstGeom prst="rect">
              <a:avLst/>
            </a:prstGeom>
          </p:spPr>
        </p:pic>
        <p:sp>
          <p:nvSpPr>
            <p:cNvPr id="263" name="Shape 263"/>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64" name="Shape 264"/>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65" name="Shape 265"/>
          <p:cNvSpPr/>
          <p:nvPr/>
        </p:nvSpPr>
        <p:spPr>
          <a:xfrm>
            <a:off y="-144463" x="155575"/>
            <a:ext cy="304801" cx="304799"/>
          </a:xfrm>
          <a:prstGeom prst="rect">
            <a:avLst/>
          </a:prstGeom>
          <a:noFill/>
          <a:ln>
            <a:noFill/>
          </a:ln>
        </p:spPr>
        <p:txBody>
          <a:bodyPr bIns="45700" rIns="91425" lIns="91425" tIns="45700" anchor="t" anchorCtr="0">
            <a:noAutofit/>
          </a:bodyPr>
          <a:lstStyle/>
          <a:p/>
        </p:txBody>
      </p:sp>
      <p:sp>
        <p:nvSpPr>
          <p:cNvPr id="266" name="Shape 266"/>
          <p:cNvSpPr/>
          <p:nvPr/>
        </p:nvSpPr>
        <p:spPr>
          <a:xfrm>
            <a:off y="-144463" x="155575"/>
            <a:ext cy="304801" cx="304799"/>
          </a:xfrm>
          <a:prstGeom prst="rect">
            <a:avLst/>
          </a:prstGeom>
          <a:noFill/>
          <a:ln>
            <a:noFill/>
          </a:ln>
        </p:spPr>
        <p:txBody>
          <a:bodyPr bIns="45700" rIns="91425" lIns="91425" tIns="45700" anchor="t" anchorCtr="0">
            <a:noAutofit/>
          </a:bodyPr>
          <a:lstStyle/>
          <a:p/>
        </p:txBody>
      </p:sp>
      <p:sp>
        <p:nvSpPr>
          <p:cNvPr id="267" name="Shape 267"/>
          <p:cNvSpPr txBox="1"/>
          <p:nvPr/>
        </p:nvSpPr>
        <p:spPr>
          <a:xfrm>
            <a:off y="4038600" x="0"/>
            <a:ext cy="461664" cx="4953000"/>
          </a:xfrm>
          <a:prstGeom prst="rect">
            <a:avLst/>
          </a:prstGeom>
          <a:noFill/>
          <a:ln>
            <a:noFill/>
          </a:ln>
        </p:spPr>
        <p:txBody>
          <a:bodyPr bIns="45700" rIns="91425" lIns="91425" tIns="45700" anchor="t" anchorCtr="0">
            <a:noAutofit/>
          </a:bodyPr>
          <a:lstStyle/>
          <a:p/>
        </p:txBody>
      </p:sp>
      <p:sp>
        <p:nvSpPr>
          <p:cNvPr id="268" name="Shape 268"/>
          <p:cNvSpPr/>
          <p:nvPr/>
        </p:nvSpPr>
        <p:spPr>
          <a:xfrm>
            <a:off y="1371600" x="609600"/>
            <a:ext cy="4524315" cx="7315200"/>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small" baseline="0" sz="5400" lang="en-US" i="0">
                <a:solidFill>
                  <a:srgbClr val="3A1A63"/>
                </a:solidFill>
                <a:latin typeface="Calibri"/>
                <a:ea typeface="Calibri"/>
                <a:cs typeface="Calibri"/>
                <a:sym typeface="Calibri"/>
              </a:rPr>
              <a:t>Summer Programs and Research</a:t>
            </a:r>
          </a:p>
          <a:p>
            <a:pPr algn="ctr" rtl="0" lvl="0" marR="0" indent="0" marL="0">
              <a:buSzPct val="25000"/>
              <a:buNone/>
            </a:pPr>
            <a:r>
              <a:rPr strike="noStrike" u="none" b="1" cap="small" baseline="0" sz="5400" lang="en-US" i="0">
                <a:solidFill>
                  <a:srgbClr val="3A1A63"/>
                </a:solidFill>
                <a:latin typeface="Calibri"/>
                <a:ea typeface="Calibri"/>
                <a:cs typeface="Calibri"/>
                <a:sym typeface="Calibri"/>
              </a:rPr>
              <a:t>Opportunities with…</a:t>
            </a:r>
          </a:p>
          <a:p>
            <a:r>
              <a:t/>
            </a:r>
          </a:p>
          <a:p>
            <a:pPr algn="ctr" rtl="0" lvl="0" marR="0" indent="0" marL="0">
              <a:buSzPct val="25000"/>
              <a:buNone/>
            </a:pPr>
            <a:r>
              <a:rPr strike="noStrike" u="none" b="1" cap="small" baseline="0" sz="5400" lang="en-US" i="0">
                <a:solidFill>
                  <a:srgbClr val="3A1A63"/>
                </a:solidFill>
                <a:latin typeface="Calibri"/>
                <a:ea typeface="Calibri"/>
                <a:cs typeface="Calibri"/>
                <a:sym typeface="Calibri"/>
              </a:rPr>
              <a:t> </a:t>
            </a:r>
            <a:r>
              <a:rPr strike="noStrike" u="none" b="1" cap="none" baseline="0" sz="7200" lang="en-US" i="0">
                <a:solidFill>
                  <a:srgbClr val="FFFFFF"/>
                </a:solidFill>
                <a:latin typeface="Calibri"/>
                <a:ea typeface="Calibri"/>
                <a:cs typeface="Calibri"/>
                <a:sym typeface="Calibri"/>
              </a:rPr>
              <a:t>Aaron Dotson!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y="0" x="0"/>
          <a:ext cy="0" cx="0"/>
          <a:chOff y="0" x="0"/>
          <a:chExt cy="0" cx="0"/>
        </a:xfrm>
      </p:grpSpPr>
      <p:pic>
        <p:nvPicPr>
          <p:cNvPr id="274" name="Shape 274"/>
          <p:cNvPicPr preferRelativeResize="0"/>
          <p:nvPr/>
        </p:nvPicPr>
        <p:blipFill>
          <a:blip r:embed="rId3"/>
          <a:stretch>
            <a:fillRect/>
          </a:stretch>
        </p:blipFill>
        <p:spPr>
          <a:xfrm>
            <a:off y="0" x="0"/>
            <a:ext cy="6857999" cx="9143999"/>
          </a:xfrm>
          <a:prstGeom prst="rect">
            <a:avLst/>
          </a:prstGeom>
        </p:spPr>
      </p:pic>
      <p:grpSp>
        <p:nvGrpSpPr>
          <p:cNvPr id="275" name="Shape 275"/>
          <p:cNvGrpSpPr/>
          <p:nvPr/>
        </p:nvGrpSpPr>
        <p:grpSpPr>
          <a:xfrm>
            <a:off y="-41195" x="228599"/>
            <a:ext cy="1107996" cx="6400800"/>
            <a:chOff y="439689" x="767620"/>
            <a:chExt cy="765394" cx="7147513"/>
          </a:xfrm>
        </p:grpSpPr>
        <p:pic>
          <p:nvPicPr>
            <p:cNvPr id="276" name="Shape 276"/>
            <p:cNvPicPr preferRelativeResize="0"/>
            <p:nvPr/>
          </p:nvPicPr>
          <p:blipFill>
            <a:blip r:embed="rId4"/>
            <a:stretch>
              <a:fillRect/>
            </a:stretch>
          </p:blipFill>
          <p:spPr>
            <a:xfrm>
              <a:off y="597604" x="4352671"/>
              <a:ext cy="473745" cx="3562463"/>
            </a:xfrm>
            <a:prstGeom prst="rect">
              <a:avLst/>
            </a:prstGeom>
          </p:spPr>
        </p:pic>
        <p:sp>
          <p:nvSpPr>
            <p:cNvPr id="277" name="Shape 277"/>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78" name="Shape 278"/>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79" name="Shape 279"/>
          <p:cNvSpPr/>
          <p:nvPr/>
        </p:nvSpPr>
        <p:spPr>
          <a:xfrm>
            <a:off y="-144463" x="155575"/>
            <a:ext cy="304801" cx="304799"/>
          </a:xfrm>
          <a:prstGeom prst="rect">
            <a:avLst/>
          </a:prstGeom>
          <a:noFill/>
          <a:ln>
            <a:noFill/>
          </a:ln>
        </p:spPr>
        <p:txBody>
          <a:bodyPr bIns="45700" rIns="91425" lIns="91425" tIns="45700" anchor="t" anchorCtr="0">
            <a:noAutofit/>
          </a:bodyPr>
          <a:lstStyle/>
          <a:p/>
        </p:txBody>
      </p:sp>
      <p:sp>
        <p:nvSpPr>
          <p:cNvPr id="280" name="Shape 280"/>
          <p:cNvSpPr/>
          <p:nvPr/>
        </p:nvSpPr>
        <p:spPr>
          <a:xfrm>
            <a:off y="-144463" x="155575"/>
            <a:ext cy="304801" cx="304799"/>
          </a:xfrm>
          <a:prstGeom prst="rect">
            <a:avLst/>
          </a:prstGeom>
          <a:noFill/>
          <a:ln>
            <a:noFill/>
          </a:ln>
        </p:spPr>
        <p:txBody>
          <a:bodyPr bIns="45700" rIns="91425" lIns="91425" tIns="45700" anchor="t" anchorCtr="0">
            <a:noAutofit/>
          </a:bodyPr>
          <a:lstStyle/>
          <a:p/>
        </p:txBody>
      </p:sp>
      <p:pic>
        <p:nvPicPr>
          <p:cNvPr id="281" name="Shape 281"/>
          <p:cNvPicPr preferRelativeResize="0"/>
          <p:nvPr/>
        </p:nvPicPr>
        <p:blipFill>
          <a:blip r:embed="rId5"/>
          <a:stretch>
            <a:fillRect/>
          </a:stretch>
        </p:blipFill>
        <p:spPr>
          <a:xfrm>
            <a:off y="1219200" x="1905000"/>
            <a:ext cy="3200400" cx="5521447"/>
          </a:xfrm>
          <a:prstGeom prst="rect">
            <a:avLst/>
          </a:prstGeom>
        </p:spPr>
      </p:pic>
      <p:sp>
        <p:nvSpPr>
          <p:cNvPr id="282" name="Shape 282"/>
          <p:cNvSpPr txBox="1"/>
          <p:nvPr/>
        </p:nvSpPr>
        <p:spPr>
          <a:xfrm>
            <a:off y="4648200" x="1905000"/>
            <a:ext cy="523219" cx="6096000"/>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US" i="0">
                <a:solidFill>
                  <a:schemeClr val="dk1"/>
                </a:solidFill>
                <a:latin typeface="Calibri"/>
                <a:ea typeface="Calibri"/>
                <a:cs typeface="Calibri"/>
                <a:sym typeface="Calibri"/>
              </a:rPr>
              <a:t>Visiting us on Spring Semester!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y="0" x="0"/>
          <a:ext cy="0" cx="0"/>
          <a:chOff y="0" x="0"/>
          <a:chExt cy="0" cx="0"/>
        </a:xfrm>
      </p:grpSpPr>
      <p:pic>
        <p:nvPicPr>
          <p:cNvPr id="288" name="Shape 288"/>
          <p:cNvPicPr preferRelativeResize="0"/>
          <p:nvPr/>
        </p:nvPicPr>
        <p:blipFill>
          <a:blip r:embed="rId3"/>
          <a:stretch>
            <a:fillRect/>
          </a:stretch>
        </p:blipFill>
        <p:spPr>
          <a:xfrm>
            <a:off y="0" x="0"/>
            <a:ext cy="6857999" cx="9143999"/>
          </a:xfrm>
          <a:prstGeom prst="rect">
            <a:avLst/>
          </a:prstGeom>
        </p:spPr>
      </p:pic>
      <p:grpSp>
        <p:nvGrpSpPr>
          <p:cNvPr id="289" name="Shape 289"/>
          <p:cNvGrpSpPr/>
          <p:nvPr/>
        </p:nvGrpSpPr>
        <p:grpSpPr>
          <a:xfrm>
            <a:off y="-41195" x="228599"/>
            <a:ext cy="1107996" cx="6400800"/>
            <a:chOff y="439689" x="767620"/>
            <a:chExt cy="765394" cx="7147513"/>
          </a:xfrm>
        </p:grpSpPr>
        <p:pic>
          <p:nvPicPr>
            <p:cNvPr id="290" name="Shape 290"/>
            <p:cNvPicPr preferRelativeResize="0"/>
            <p:nvPr/>
          </p:nvPicPr>
          <p:blipFill>
            <a:blip r:embed="rId4"/>
            <a:stretch>
              <a:fillRect/>
            </a:stretch>
          </p:blipFill>
          <p:spPr>
            <a:xfrm>
              <a:off y="597604" x="4352671"/>
              <a:ext cy="473745" cx="3562463"/>
            </a:xfrm>
            <a:prstGeom prst="rect">
              <a:avLst/>
            </a:prstGeom>
          </p:spPr>
        </p:pic>
        <p:sp>
          <p:nvSpPr>
            <p:cNvPr id="291" name="Shape 291"/>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92" name="Shape 292"/>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93" name="Shape 293"/>
          <p:cNvSpPr/>
          <p:nvPr/>
        </p:nvSpPr>
        <p:spPr>
          <a:xfrm>
            <a:off y="1524000" x="1225138"/>
            <a:ext cy="4247316" cx="6663811"/>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5400" lang="en-US" i="0">
                <a:solidFill>
                  <a:srgbClr val="FFFFFF"/>
                </a:solidFill>
                <a:latin typeface="Calibri"/>
                <a:ea typeface="Calibri"/>
                <a:cs typeface="Calibri"/>
                <a:sym typeface="Calibri"/>
              </a:rPr>
              <a:t>Next Meeting:</a:t>
            </a:r>
          </a:p>
          <a:p>
            <a:r>
              <a:t/>
            </a:r>
          </a:p>
          <a:p>
            <a:pPr algn="ctr" rtl="0" lvl="0" marR="0" indent="0" marL="0">
              <a:buSzPct val="25000"/>
              <a:buNone/>
            </a:pPr>
            <a:r>
              <a:rPr strike="noStrike" u="none" b="1" cap="none" baseline="0" sz="5400" lang="en-US" i="0">
                <a:solidFill>
                  <a:srgbClr val="FFFFFF"/>
                </a:solidFill>
                <a:latin typeface="Calibri"/>
                <a:ea typeface="Calibri"/>
                <a:cs typeface="Calibri"/>
                <a:sym typeface="Calibri"/>
              </a:rPr>
              <a:t>4</a:t>
            </a:r>
            <a:r>
              <a:rPr strike="noStrike" u="none" b="1" cap="none" baseline="30000" sz="5400" lang="en-US" i="0">
                <a:solidFill>
                  <a:srgbClr val="FFFFFF"/>
                </a:solidFill>
                <a:latin typeface="Calibri"/>
                <a:ea typeface="Calibri"/>
                <a:cs typeface="Calibri"/>
                <a:sym typeface="Calibri"/>
              </a:rPr>
              <a:t>th</a:t>
            </a:r>
            <a:r>
              <a:rPr strike="noStrike" u="none" b="1" cap="none" baseline="0" sz="5400" lang="en-US" i="0">
                <a:solidFill>
                  <a:srgbClr val="FFFFFF"/>
                </a:solidFill>
                <a:latin typeface="Calibri"/>
                <a:ea typeface="Calibri"/>
                <a:cs typeface="Calibri"/>
                <a:sym typeface="Calibri"/>
              </a:rPr>
              <a:t> General Meeting</a:t>
            </a:r>
          </a:p>
          <a:p>
            <a:pPr algn="ctr" rtl="0" lvl="0" marR="0" indent="0" marL="0">
              <a:buSzPct val="25000"/>
              <a:buNone/>
            </a:pPr>
            <a:r>
              <a:rPr strike="noStrike" u="none" b="1" cap="none" baseline="0" sz="5400" lang="en-US" i="0">
                <a:solidFill>
                  <a:srgbClr val="FFFFFF"/>
                </a:solidFill>
                <a:latin typeface="Calibri"/>
                <a:ea typeface="Calibri"/>
                <a:cs typeface="Calibri"/>
                <a:sym typeface="Calibri"/>
              </a:rPr>
              <a:t>Tuesday December 3</a:t>
            </a:r>
            <a:r>
              <a:rPr strike="noStrike" u="none" b="1" cap="none" baseline="30000" sz="5400" lang="en-US" i="0">
                <a:solidFill>
                  <a:srgbClr val="FFFFFF"/>
                </a:solidFill>
                <a:latin typeface="Calibri"/>
                <a:ea typeface="Calibri"/>
                <a:cs typeface="Calibri"/>
                <a:sym typeface="Calibri"/>
              </a:rPr>
              <a:t>rd</a:t>
            </a:r>
          </a:p>
          <a:p>
            <a:pPr algn="ctr" rtl="0" lvl="0" marR="0" indent="0" marL="0">
              <a:buSzPct val="25000"/>
              <a:buNone/>
            </a:pPr>
            <a:r>
              <a:rPr strike="noStrike" u="none" b="1" cap="none" baseline="0" sz="5400" lang="en-US" i="0">
                <a:solidFill>
                  <a:srgbClr val="FFFFFF"/>
                </a:solidFill>
                <a:latin typeface="Calibri"/>
                <a:ea typeface="Calibri"/>
                <a:cs typeface="Calibri"/>
                <a:sym typeface="Calibri"/>
              </a:rPr>
              <a:t>7:00 PM @ CN 1.120</a:t>
            </a:r>
          </a:p>
        </p:txBody>
      </p:sp>
      <p:sp>
        <p:nvSpPr>
          <p:cNvPr id="294" name="Shape 294"/>
          <p:cNvSpPr txBox="1"/>
          <p:nvPr/>
        </p:nvSpPr>
        <p:spPr>
          <a:xfrm>
            <a:off y="1143000" x="533400"/>
            <a:ext cy="584774" cx="7391399"/>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y="0" x="0"/>
          <a:ext cy="0" cx="0"/>
          <a:chOff y="0" x="0"/>
          <a:chExt cy="0" cx="0"/>
        </a:xfrm>
      </p:grpSpPr>
      <p:pic>
        <p:nvPicPr>
          <p:cNvPr id="300" name="Shape 300"/>
          <p:cNvPicPr preferRelativeResize="0"/>
          <p:nvPr/>
        </p:nvPicPr>
        <p:blipFill>
          <a:blip r:embed="rId3"/>
          <a:stretch>
            <a:fillRect/>
          </a:stretch>
        </p:blipFill>
        <p:spPr>
          <a:xfrm rot="10800000">
            <a:off y="0" x="0"/>
            <a:ext cy="6858000" cx="9144000"/>
          </a:xfrm>
          <a:prstGeom prst="rect">
            <a:avLst/>
          </a:prstGeom>
        </p:spPr>
      </p:pic>
      <p:sp>
        <p:nvSpPr>
          <p:cNvPr id="301" name="Shape 301"/>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pic>
        <p:nvPicPr>
          <p:cNvPr id="302" name="Shape 302"/>
          <p:cNvPicPr preferRelativeResize="0"/>
          <p:nvPr/>
        </p:nvPicPr>
        <p:blipFill>
          <a:blip r:embed="rId4"/>
          <a:stretch>
            <a:fillRect/>
          </a:stretch>
        </p:blipFill>
        <p:spPr>
          <a:xfrm rot="-682129">
            <a:off y="-64181" x="5000667"/>
            <a:ext cy="3231931" cx="4309240"/>
          </a:xfrm>
          <a:prstGeom prst="rect">
            <a:avLst/>
          </a:prstGeom>
        </p:spPr>
      </p:pic>
      <p:pic>
        <p:nvPicPr>
          <p:cNvPr id="303" name="Shape 303"/>
          <p:cNvPicPr preferRelativeResize="0"/>
          <p:nvPr/>
        </p:nvPicPr>
        <p:blipFill>
          <a:blip r:embed="rId5"/>
          <a:stretch>
            <a:fillRect/>
          </a:stretch>
        </p:blipFill>
        <p:spPr>
          <a:xfrm rot="527623">
            <a:off y="4126386" x="4950395"/>
            <a:ext cy="3294297" cx="4392396"/>
          </a:xfrm>
          <a:prstGeom prst="rect">
            <a:avLst/>
          </a:prstGeom>
        </p:spPr>
      </p:pic>
      <p:pic>
        <p:nvPicPr>
          <p:cNvPr id="304" name="Shape 304"/>
          <p:cNvPicPr preferRelativeResize="0"/>
          <p:nvPr/>
        </p:nvPicPr>
        <p:blipFill>
          <a:blip r:embed="rId6"/>
          <a:stretch>
            <a:fillRect/>
          </a:stretch>
        </p:blipFill>
        <p:spPr>
          <a:xfrm rot="-230617">
            <a:off y="3433593" x="-189418"/>
            <a:ext cy="3603696" cx="4804928"/>
          </a:xfrm>
          <a:prstGeom prst="rect">
            <a:avLst/>
          </a:prstGeom>
        </p:spPr>
      </p:pic>
      <p:sp>
        <p:nvSpPr>
          <p:cNvPr id="305" name="Shape 305"/>
          <p:cNvSpPr txBox="1"/>
          <p:nvPr/>
        </p:nvSpPr>
        <p:spPr>
          <a:xfrm>
            <a:off y="5675585" x="-76200"/>
            <a:ext cy="1182414" cx="9144000"/>
          </a:xfrm>
          <a:prstGeom prst="rect">
            <a:avLst/>
          </a:prstGeom>
          <a:noFill/>
          <a:ln>
            <a:noFill/>
          </a:ln>
        </p:spPr>
        <p:txBody>
          <a:bodyPr bIns="0" rIns="0" lIns="0" tIns="0" anchor="t" anchorCtr="0">
            <a:noAutofit/>
          </a:bodyPr>
          <a:lstStyle/>
          <a:p>
            <a:pPr algn="ctr" rtl="0" lvl="1" marR="0" indent="-349250" marL="742950">
              <a:lnSpc>
                <a:spcPct val="95000"/>
              </a:lnSpc>
              <a:spcBef>
                <a:spcPts val="0"/>
              </a:spcBef>
              <a:buSzPct val="25000"/>
              <a:buNone/>
            </a:pPr>
            <a:r>
              <a:rPr strike="noStrike" u="none" b="1" cap="none" baseline="0" sz="2950" lang="en-US" i="0">
                <a:solidFill>
                  <a:schemeClr val="dk1"/>
                </a:solidFill>
                <a:latin typeface="Arial"/>
                <a:ea typeface="Arial"/>
                <a:cs typeface="Arial"/>
                <a:sym typeface="Arial"/>
              </a:rPr>
              <a:t>
</a:t>
            </a:r>
            <a:r>
              <a:rPr strike="noStrike" u="none" b="1" cap="none" baseline="0" sz="2950" lang="en-US" i="0">
                <a:solidFill>
                  <a:schemeClr val="dk1"/>
                </a:solidFill>
                <a:latin typeface="Arial"/>
                <a:ea typeface="Arial"/>
                <a:cs typeface="Arial"/>
                <a:sym typeface="Arial"/>
              </a:rPr>
              <a:t>Website: </a:t>
            </a:r>
            <a:r>
              <a:rPr strike="noStrike" u="sng" b="0" cap="none" baseline="0" sz="2950" lang="en-US" i="0">
                <a:solidFill>
                  <a:schemeClr val="hlink"/>
                </a:solidFill>
                <a:latin typeface="Arial"/>
                <a:ea typeface="Arial"/>
                <a:cs typeface="Arial"/>
                <a:sym typeface="Arial"/>
                <a:hlinkClick r:id="rId7"/>
              </a:rPr>
              <a:t>http://moldingdoctors.weebly.com/</a:t>
            </a:r>
          </a:p>
          <a:p>
            <a:pPr algn="ctr" rtl="0" lvl="1" marR="0" indent="-349250" marL="742950">
              <a:lnSpc>
                <a:spcPct val="95000"/>
              </a:lnSpc>
              <a:spcBef>
                <a:spcPts val="0"/>
              </a:spcBef>
              <a:spcAft>
                <a:spcPts val="0"/>
              </a:spcAft>
              <a:buSzPct val="25000"/>
              <a:buNone/>
            </a:pPr>
            <a:r>
              <a:rPr strike="noStrike" u="none" b="1" cap="none" baseline="0" sz="2950" lang="en-US" i="0">
                <a:solidFill>
                  <a:schemeClr val="dk1"/>
                </a:solidFill>
                <a:latin typeface="Arial"/>
                <a:ea typeface="Arial"/>
                <a:cs typeface="Arial"/>
                <a:sym typeface="Arial"/>
              </a:rPr>
              <a:t>Email: </a:t>
            </a:r>
            <a:r>
              <a:rPr strike="noStrike" u="none" b="0" cap="none" baseline="0" sz="2950" lang="en-US" i="0">
                <a:solidFill>
                  <a:schemeClr val="dk1"/>
                </a:solidFill>
                <a:latin typeface="Arial"/>
                <a:ea typeface="Arial"/>
                <a:cs typeface="Arial"/>
                <a:sym typeface="Arial"/>
              </a:rPr>
              <a:t>MoldingDoctors@gmail.com</a:t>
            </a:r>
          </a:p>
        </p:txBody>
      </p:sp>
      <p:pic>
        <p:nvPicPr>
          <p:cNvPr id="306" name="Shape 306"/>
          <p:cNvPicPr preferRelativeResize="0"/>
          <p:nvPr/>
        </p:nvPicPr>
        <p:blipFill>
          <a:blip r:embed="rId8"/>
          <a:stretch>
            <a:fillRect/>
          </a:stretch>
        </p:blipFill>
        <p:spPr>
          <a:xfrm rot="-228436">
            <a:off y="-378374" x="-585376"/>
            <a:ext cy="3183470" cx="4775207"/>
          </a:xfrm>
          <a:prstGeom prst="rect">
            <a:avLst/>
          </a:prstGeom>
        </p:spPr>
      </p:pic>
      <p:pic>
        <p:nvPicPr>
          <p:cNvPr id="307" name="Shape 307"/>
          <p:cNvPicPr preferRelativeResize="0"/>
          <p:nvPr/>
        </p:nvPicPr>
        <p:blipFill>
          <a:blip r:embed="rId9"/>
          <a:stretch>
            <a:fillRect/>
          </a:stretch>
        </p:blipFill>
        <p:spPr>
          <a:xfrm>
            <a:off y="1600200" x="-228600"/>
            <a:ext cy="2819400" cx="3759200"/>
          </a:xfrm>
          <a:prstGeom prst="rect">
            <a:avLst/>
          </a:prstGeom>
        </p:spPr>
      </p:pic>
      <p:grpSp>
        <p:nvGrpSpPr>
          <p:cNvPr id="308" name="Shape 308"/>
          <p:cNvGrpSpPr/>
          <p:nvPr/>
        </p:nvGrpSpPr>
        <p:grpSpPr>
          <a:xfrm>
            <a:off y="0" x="1524000"/>
            <a:ext cy="1107996" cx="6400800"/>
            <a:chOff y="439689" x="767620"/>
            <a:chExt cy="765394" cx="7147513"/>
          </a:xfrm>
        </p:grpSpPr>
        <p:pic>
          <p:nvPicPr>
            <p:cNvPr id="309" name="Shape 309"/>
            <p:cNvPicPr preferRelativeResize="0"/>
            <p:nvPr/>
          </p:nvPicPr>
          <p:blipFill>
            <a:blip r:embed="rId10"/>
            <a:stretch>
              <a:fillRect/>
            </a:stretch>
          </p:blipFill>
          <p:spPr>
            <a:xfrm>
              <a:off y="597604" x="4352671"/>
              <a:ext cy="473745" cx="3562463"/>
            </a:xfrm>
            <a:prstGeom prst="rect">
              <a:avLst/>
            </a:prstGeom>
          </p:spPr>
        </p:pic>
        <p:sp>
          <p:nvSpPr>
            <p:cNvPr id="310" name="Shape 310"/>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pic>
        <p:nvPicPr>
          <p:cNvPr id="311" name="Shape 311"/>
          <p:cNvPicPr preferRelativeResize="0"/>
          <p:nvPr/>
        </p:nvPicPr>
        <p:blipFill>
          <a:blip r:embed="rId11"/>
          <a:stretch>
            <a:fillRect/>
          </a:stretch>
        </p:blipFill>
        <p:spPr>
          <a:xfrm flipH="1">
            <a:off y="2362200" x="5943600"/>
            <a:ext cy="2743200" cx="3465095"/>
          </a:xfrm>
          <a:prstGeom prst="rect">
            <a:avLst/>
          </a:prstGeom>
        </p:spPr>
      </p:pic>
      <p:pic>
        <p:nvPicPr>
          <p:cNvPr id="312" name="Shape 312"/>
          <p:cNvPicPr preferRelativeResize="0"/>
          <p:nvPr/>
        </p:nvPicPr>
        <p:blipFill>
          <a:blip r:embed="rId12"/>
          <a:stretch>
            <a:fillRect/>
          </a:stretch>
        </p:blipFill>
        <p:spPr>
          <a:xfrm>
            <a:off y="1524000" x="2590800"/>
            <a:ext cy="4190999" cx="3670299"/>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pic>
        <p:nvPicPr>
          <p:cNvPr id="94" name="Shape 94"/>
          <p:cNvPicPr preferRelativeResize="0"/>
          <p:nvPr/>
        </p:nvPicPr>
        <p:blipFill>
          <a:blip r:embed="rId3"/>
          <a:stretch>
            <a:fillRect/>
          </a:stretch>
        </p:blipFill>
        <p:spPr>
          <a:xfrm>
            <a:off y="0" x="0"/>
            <a:ext cy="6857999" cx="9143999"/>
          </a:xfrm>
          <a:prstGeom prst="rect">
            <a:avLst/>
          </a:prstGeom>
        </p:spPr>
      </p:pic>
      <p:grpSp>
        <p:nvGrpSpPr>
          <p:cNvPr id="95" name="Shape 95"/>
          <p:cNvGrpSpPr/>
          <p:nvPr/>
        </p:nvGrpSpPr>
        <p:grpSpPr>
          <a:xfrm>
            <a:off y="-41195" x="228599"/>
            <a:ext cy="1107996" cx="6400800"/>
            <a:chOff y="439689" x="767620"/>
            <a:chExt cy="765394" cx="7147513"/>
          </a:xfrm>
        </p:grpSpPr>
        <p:pic>
          <p:nvPicPr>
            <p:cNvPr id="96" name="Shape 96"/>
            <p:cNvPicPr preferRelativeResize="0"/>
            <p:nvPr/>
          </p:nvPicPr>
          <p:blipFill>
            <a:blip r:embed="rId4"/>
            <a:stretch>
              <a:fillRect/>
            </a:stretch>
          </p:blipFill>
          <p:spPr>
            <a:xfrm>
              <a:off y="597604" x="4352671"/>
              <a:ext cy="473745" cx="3562463"/>
            </a:xfrm>
            <a:prstGeom prst="rect">
              <a:avLst/>
            </a:prstGeom>
          </p:spPr>
        </p:pic>
        <p:sp>
          <p:nvSpPr>
            <p:cNvPr id="97" name="Shape 97"/>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98" name="Shape 98"/>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99" name="Shape 99"/>
          <p:cNvSpPr txBox="1"/>
          <p:nvPr/>
        </p:nvSpPr>
        <p:spPr>
          <a:xfrm>
            <a:off y="1295400" x="914400"/>
            <a:ext cy="3662541" cx="7391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chemeClr val="dk1"/>
                </a:solidFill>
                <a:latin typeface="Calibri"/>
                <a:ea typeface="Calibri"/>
                <a:cs typeface="Calibri"/>
                <a:sym typeface="Calibri"/>
              </a:rPr>
              <a:t>Membership Requirements – Due Today! </a:t>
            </a:r>
          </a:p>
          <a:p>
            <a:r>
              <a:t/>
            </a:r>
          </a:p>
          <a:p>
            <a:pPr algn="l" rtl="0" lvl="0" marR="0" indent="0" marL="0">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10$ per semester or 15$ for the whole year</a:t>
            </a:r>
          </a:p>
          <a:p>
            <a:r>
              <a:t/>
            </a:r>
          </a:p>
          <a:p>
            <a:pPr algn="l" rtl="0" lvl="0" marR="0" indent="0" marL="0">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Dues are required for membership, entrance</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to our events, and scrubs! </a:t>
            </a:r>
          </a:p>
          <a:p>
            <a:r>
              <a:t/>
            </a:r>
          </a:p>
          <a:p>
            <a:pPr algn="l" rtl="0" lvl="0" marR="0" indent="0" marL="0">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Dues due THIS 3</a:t>
            </a:r>
            <a:r>
              <a:rPr strike="noStrike" u="none" b="0" cap="none" baseline="30000" sz="2400" lang="en-US" i="0">
                <a:solidFill>
                  <a:schemeClr val="dk1"/>
                </a:solidFill>
                <a:latin typeface="Calibri"/>
                <a:ea typeface="Calibri"/>
                <a:cs typeface="Calibri"/>
                <a:sym typeface="Calibri"/>
              </a:rPr>
              <a:t>rd</a:t>
            </a:r>
            <a:r>
              <a:rPr strike="noStrike" u="none" b="0" cap="none" baseline="0" sz="2400" lang="en-US" i="0">
                <a:solidFill>
                  <a:schemeClr val="dk1"/>
                </a:solidFill>
                <a:latin typeface="Calibri"/>
                <a:ea typeface="Calibri"/>
                <a:cs typeface="Calibri"/>
                <a:sym typeface="Calibri"/>
              </a:rPr>
              <a:t> General Meeting, especially for those ordering scrubs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y="0" x="0"/>
          <a:ext cy="0" cx="0"/>
          <a:chOff y="0" x="0"/>
          <a:chExt cy="0" cx="0"/>
        </a:xfrm>
      </p:grpSpPr>
      <p:sp>
        <p:nvSpPr>
          <p:cNvPr id="105" name="Shape 10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106" name="Shape 106"/>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107" name="Shape 107"/>
          <p:cNvPicPr preferRelativeResize="0"/>
          <p:nvPr/>
        </p:nvPicPr>
        <p:blipFill>
          <a:blip r:embed="rId3"/>
          <a:stretch>
            <a:fillRect/>
          </a:stretch>
        </p:blipFill>
        <p:spPr>
          <a:xfrm rot="10800000">
            <a:off y="0" x="0"/>
            <a:ext cy="6858000" cx="9144000"/>
          </a:xfrm>
          <a:prstGeom prst="rect">
            <a:avLst/>
          </a:prstGeom>
        </p:spPr>
      </p:pic>
      <p:grpSp>
        <p:nvGrpSpPr>
          <p:cNvPr id="108" name="Shape 108"/>
          <p:cNvGrpSpPr/>
          <p:nvPr/>
        </p:nvGrpSpPr>
        <p:grpSpPr>
          <a:xfrm>
            <a:off y="-41195" x="228599"/>
            <a:ext cy="1107996" cx="6400800"/>
            <a:chOff y="439689" x="767620"/>
            <a:chExt cy="765394" cx="7147513"/>
          </a:xfrm>
        </p:grpSpPr>
        <p:pic>
          <p:nvPicPr>
            <p:cNvPr id="109" name="Shape 109"/>
            <p:cNvPicPr preferRelativeResize="0"/>
            <p:nvPr/>
          </p:nvPicPr>
          <p:blipFill>
            <a:blip r:embed="rId4"/>
            <a:stretch>
              <a:fillRect/>
            </a:stretch>
          </p:blipFill>
          <p:spPr>
            <a:xfrm>
              <a:off y="597604" x="4352671"/>
              <a:ext cy="473745" cx="3562463"/>
            </a:xfrm>
            <a:prstGeom prst="rect">
              <a:avLst/>
            </a:prstGeom>
          </p:spPr>
        </p:pic>
        <p:sp>
          <p:nvSpPr>
            <p:cNvPr id="110" name="Shape 110"/>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11" name="Shape 111"/>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12" name="Shape 112"/>
          <p:cNvSpPr txBox="1"/>
          <p:nvPr/>
        </p:nvSpPr>
        <p:spPr>
          <a:xfrm>
            <a:off y="914400" x="1066800"/>
            <a:ext cy="1384995" cx="7391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2800" lang="en-US" i="0">
                <a:solidFill>
                  <a:schemeClr val="dk1"/>
                </a:solidFill>
                <a:latin typeface="Calibri"/>
                <a:ea typeface="Calibri"/>
                <a:cs typeface="Calibri"/>
                <a:sym typeface="Calibri"/>
              </a:rPr>
              <a:t>THE SCRUBS </a:t>
            </a:r>
          </a:p>
          <a:p>
            <a:pPr algn="l" rtl="0" lvl="0" marR="0" indent="0" marL="0">
              <a:buSzPct val="25000"/>
              <a:buNone/>
            </a:pPr>
            <a:r>
              <a:rPr strike="noStrike" u="none" b="1" cap="none" baseline="0" sz="2800" lang="en-US" i="0">
                <a:solidFill>
                  <a:schemeClr val="dk1"/>
                </a:solidFill>
                <a:latin typeface="Calibri"/>
                <a:ea typeface="Calibri"/>
                <a:cs typeface="Calibri"/>
                <a:sym typeface="Calibri"/>
              </a:rPr>
              <a:t>FOR THIS YEAR ARE….</a:t>
            </a:r>
          </a:p>
          <a:p>
            <a:pPr algn="l" rtl="0" lvl="0" marR="0" indent="0" marL="0">
              <a:buSzPct val="25000"/>
              <a:buNone/>
            </a:pPr>
            <a:r>
              <a:rPr strike="noStrike" u="none" b="1" cap="none" baseline="0" sz="2800" lang="en-US" i="0">
                <a:solidFill>
                  <a:schemeClr val="dk1"/>
                </a:solidFill>
                <a:latin typeface="Calibri"/>
                <a:ea typeface="Calibri"/>
                <a:cs typeface="Calibri"/>
                <a:sym typeface="Calibri"/>
              </a:rPr>
              <a:t> </a:t>
            </a:r>
          </a:p>
        </p:txBody>
      </p:sp>
      <p:sp>
        <p:nvSpPr>
          <p:cNvPr id="113" name="Shape 113"/>
          <p:cNvSpPr txBox="1"/>
          <p:nvPr/>
        </p:nvSpPr>
        <p:spPr>
          <a:xfrm>
            <a:off y="1066800" x="6019800"/>
            <a:ext cy="1169551" cx="33527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0" cap="none" baseline="0" sz="2800" lang="en-US" i="0">
                <a:solidFill>
                  <a:schemeClr val="dk1"/>
                </a:solidFill>
                <a:latin typeface="Calibri"/>
                <a:ea typeface="Calibri"/>
                <a:cs typeface="Calibri"/>
                <a:sym typeface="Calibri"/>
              </a:rPr>
              <a:t>$10 – Members</a:t>
            </a:r>
          </a:p>
          <a:p>
            <a:pPr algn="l" rtl="0" lvl="0" marR="0" indent="0" marL="0">
              <a:spcBef>
                <a:spcPts val="1400"/>
              </a:spcBef>
              <a:buSzPct val="25000"/>
              <a:buNone/>
            </a:pPr>
            <a:r>
              <a:rPr strike="noStrike" u="none" b="0" cap="none" baseline="0" sz="2800" lang="en-US" i="0">
                <a:solidFill>
                  <a:schemeClr val="dk1"/>
                </a:solidFill>
                <a:latin typeface="Calibri"/>
                <a:ea typeface="Calibri"/>
                <a:cs typeface="Calibri"/>
                <a:sym typeface="Calibri"/>
              </a:rPr>
              <a:t>$15 – Non-Members </a:t>
            </a:r>
          </a:p>
        </p:txBody>
      </p:sp>
      <p:pic>
        <p:nvPicPr>
          <p:cNvPr id="114" name="Shape 114"/>
          <p:cNvPicPr preferRelativeResize="0"/>
          <p:nvPr/>
        </p:nvPicPr>
        <p:blipFill>
          <a:blip r:embed="rId5"/>
          <a:stretch>
            <a:fillRect/>
          </a:stretch>
        </p:blipFill>
        <p:spPr>
          <a:xfrm>
            <a:off y="1772196" x="2286000"/>
            <a:ext cy="3869906" cx="3429000"/>
          </a:xfrm>
          <a:prstGeom prst="rect">
            <a:avLst/>
          </a:prstGeom>
        </p:spPr>
      </p:pic>
      <p:pic>
        <p:nvPicPr>
          <p:cNvPr id="115" name="Shape 115"/>
          <p:cNvPicPr preferRelativeResize="0"/>
          <p:nvPr/>
        </p:nvPicPr>
        <p:blipFill>
          <a:blip r:embed="rId6"/>
          <a:stretch>
            <a:fillRect/>
          </a:stretch>
        </p:blipFill>
        <p:spPr>
          <a:xfrm>
            <a:off y="5638800" x="1981200"/>
            <a:ext cy="1219200" cx="4038599"/>
          </a:xfrm>
          <a:prstGeom prst="rect">
            <a:avLst/>
          </a:prstGeom>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1822"/>
                                        <p:tgtEl>
                                          <p:spTgt spid="11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5"/>
                                        </p:tgtEl>
                                        <p:attrNameLst>
                                          <p:attrName>style.visibility</p:attrName>
                                        </p:attrNameLst>
                                      </p:cBhvr>
                                      <p:to>
                                        <p:strVal val="visible"/>
                                      </p:to>
                                    </p:set>
                                    <p:animEffect transition="in" filter="fade">
                                      <p:cBhvr>
                                        <p:cTn dur="6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y="0" x="0"/>
          <a:ext cy="0" cx="0"/>
          <a:chOff y="0" x="0"/>
          <a:chExt cy="0" cx="0"/>
        </a:xfrm>
      </p:grpSpPr>
      <p:pic>
        <p:nvPicPr>
          <p:cNvPr id="121" name="Shape 121"/>
          <p:cNvPicPr preferRelativeResize="0"/>
          <p:nvPr/>
        </p:nvPicPr>
        <p:blipFill>
          <a:blip r:embed="rId3"/>
          <a:stretch>
            <a:fillRect/>
          </a:stretch>
        </p:blipFill>
        <p:spPr>
          <a:xfrm>
            <a:off y="0" x="0"/>
            <a:ext cy="6857999" cx="9143999"/>
          </a:xfrm>
          <a:prstGeom prst="rect">
            <a:avLst/>
          </a:prstGeom>
        </p:spPr>
      </p:pic>
      <p:grpSp>
        <p:nvGrpSpPr>
          <p:cNvPr id="122" name="Shape 122"/>
          <p:cNvGrpSpPr/>
          <p:nvPr/>
        </p:nvGrpSpPr>
        <p:grpSpPr>
          <a:xfrm>
            <a:off y="-41195" x="228599"/>
            <a:ext cy="1107996" cx="6400800"/>
            <a:chOff y="439689" x="767620"/>
            <a:chExt cy="765394" cx="7147513"/>
          </a:xfrm>
        </p:grpSpPr>
        <p:pic>
          <p:nvPicPr>
            <p:cNvPr id="123" name="Shape 123"/>
            <p:cNvPicPr preferRelativeResize="0"/>
            <p:nvPr/>
          </p:nvPicPr>
          <p:blipFill>
            <a:blip r:embed="rId4"/>
            <a:stretch>
              <a:fillRect/>
            </a:stretch>
          </p:blipFill>
          <p:spPr>
            <a:xfrm>
              <a:off y="597604" x="4352671"/>
              <a:ext cy="473745" cx="3562463"/>
            </a:xfrm>
            <a:prstGeom prst="rect">
              <a:avLst/>
            </a:prstGeom>
          </p:spPr>
        </p:pic>
        <p:sp>
          <p:nvSpPr>
            <p:cNvPr id="124" name="Shape 124"/>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25" name="Shape 125"/>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26" name="Shape 126"/>
          <p:cNvSpPr txBox="1"/>
          <p:nvPr/>
        </p:nvSpPr>
        <p:spPr>
          <a:xfrm>
            <a:off y="838200" x="914400"/>
            <a:ext cy="584774" cx="7391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chemeClr val="dk1"/>
                </a:solidFill>
                <a:latin typeface="Calibri"/>
                <a:ea typeface="Calibri"/>
                <a:cs typeface="Calibri"/>
                <a:sym typeface="Calibri"/>
              </a:rPr>
              <a:t>Ongoing Volunteer Opportunities </a:t>
            </a:r>
          </a:p>
        </p:txBody>
      </p:sp>
      <p:sp>
        <p:nvSpPr>
          <p:cNvPr id="127" name="Shape 127"/>
          <p:cNvSpPr txBox="1"/>
          <p:nvPr/>
        </p:nvSpPr>
        <p:spPr>
          <a:xfrm>
            <a:off y="1371600" x="762000"/>
            <a:ext cy="6247864" cx="8077199"/>
          </a:xfrm>
          <a:prstGeom prst="rect">
            <a:avLst/>
          </a:prstGeom>
          <a:solidFill>
            <a:schemeClr val="lt1"/>
          </a:solidFill>
          <a:ln>
            <a:noFill/>
          </a:ln>
        </p:spPr>
        <p:txBody>
          <a:bodyPr bIns="45700" rIns="91425" lIns="91425" tIns="45700" anchor="t" anchorCtr="0">
            <a:noAutofit/>
          </a:bodyPr>
          <a:lstStyle/>
          <a:p>
            <a:pPr algn="l" rtl="0" lvl="0" marR="0" indent="-342900" marL="342900">
              <a:spcBef>
                <a:spcPts val="0"/>
              </a:spcBef>
              <a:buClr>
                <a:schemeClr val="dk1"/>
              </a:buClr>
              <a:buSzPct val="100000"/>
              <a:buFont typeface="Calibri"/>
              <a:buAutoNum type="arabicPeriod"/>
            </a:pPr>
            <a:r>
              <a:rPr strike="noStrike" u="none" b="1" cap="none" baseline="0" sz="2000" lang="en-US" i="0">
                <a:solidFill>
                  <a:schemeClr val="dk1"/>
                </a:solidFill>
                <a:latin typeface="Calibri"/>
                <a:ea typeface="Calibri"/>
                <a:cs typeface="Calibri"/>
                <a:sym typeface="Calibri"/>
              </a:rPr>
              <a:t>The Monday Clinic:</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Where to register?</a:t>
            </a:r>
            <a:r>
              <a:rPr strike="noStrike" u="sng" b="0" cap="none" baseline="0" sz="2000" lang="en-US" i="0">
                <a:solidFill>
                  <a:schemeClr val="hlink"/>
                </a:solidFill>
                <a:latin typeface="Calibri"/>
                <a:ea typeface="Calibri"/>
                <a:cs typeface="Calibri"/>
                <a:sym typeface="Calibri"/>
                <a:hlinkClick r:id="rId5"/>
              </a:rPr>
              <a:t> www.themondayclinic.com</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Monday Clinic Manager: </a:t>
            </a:r>
            <a:r>
              <a:rPr strike="noStrike" u="sng" b="0" cap="none" baseline="0" sz="2000" lang="en-US" i="0">
                <a:solidFill>
                  <a:schemeClr val="hlink"/>
                </a:solidFill>
                <a:latin typeface="Calibri"/>
                <a:ea typeface="Calibri"/>
                <a:cs typeface="Calibri"/>
                <a:sym typeface="Calibri"/>
                <a:hlinkClick r:id="rId6"/>
              </a:rPr>
              <a:t>Anna.Rosenblatt@UTSouthwestern.edu</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When/Time: Monday’s ~4:30pm-8pm</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Responsibilities: Patient Liaison/ Intake-Discharge/Translators </a:t>
            </a:r>
          </a:p>
          <a:p>
            <a:r>
              <a:t/>
            </a:r>
          </a:p>
          <a:p>
            <a:pPr algn="l" rtl="0" lvl="0" marR="0" indent="-342900" marL="342900">
              <a:buSzPct val="25000"/>
              <a:buNone/>
            </a:pPr>
            <a:r>
              <a:rPr strike="noStrike" u="none" b="0" cap="none" baseline="0" sz="2000" lang="en-US" i="0">
                <a:solidFill>
                  <a:schemeClr val="dk1"/>
                </a:solidFill>
                <a:latin typeface="Calibri"/>
                <a:ea typeface="Calibri"/>
                <a:cs typeface="Calibri"/>
                <a:sym typeface="Calibri"/>
              </a:rPr>
              <a:t>2. </a:t>
            </a:r>
            <a:r>
              <a:rPr strike="noStrike" u="none" b="1" cap="none" baseline="0" sz="2000" lang="en-US" i="0">
                <a:solidFill>
                  <a:schemeClr val="dk1"/>
                </a:solidFill>
                <a:latin typeface="Calibri"/>
                <a:ea typeface="Calibri"/>
                <a:cs typeface="Calibri"/>
                <a:sym typeface="Calibri"/>
              </a:rPr>
              <a:t>NDSM Clinics (North Dallas Shared Ministries)  </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Who to contact? Rob Smith - </a:t>
            </a:r>
            <a:r>
              <a:rPr strike="noStrike" u="sng" b="0" cap="none" baseline="0" sz="2000" lang="en-US" i="0">
                <a:solidFill>
                  <a:schemeClr val="hlink"/>
                </a:solidFill>
                <a:latin typeface="Calibri"/>
                <a:ea typeface="Calibri"/>
                <a:cs typeface="Calibri"/>
                <a:sym typeface="Calibri"/>
                <a:hlinkClick r:id="rId7"/>
              </a:rPr>
              <a:t>rjsmith@mail.smu.edu</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When: Tuesdays/Thursdays 5pm-8:30pm</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Responsibilities: Database entry/Translators/Admissions/Discharge </a:t>
            </a:r>
          </a:p>
          <a:p>
            <a:r>
              <a:t/>
            </a:r>
          </a:p>
          <a:p>
            <a:pPr algn="l" rtl="0" lvl="0" marR="0" indent="-342900" marL="342900">
              <a:buSzPct val="25000"/>
              <a:buNone/>
            </a:pPr>
            <a:r>
              <a:rPr strike="noStrike" u="none" b="0" cap="none" baseline="0" sz="2000" lang="en-US" i="0">
                <a:solidFill>
                  <a:schemeClr val="dk1"/>
                </a:solidFill>
                <a:latin typeface="Calibri"/>
                <a:ea typeface="Calibri"/>
                <a:cs typeface="Calibri"/>
                <a:sym typeface="Calibri"/>
              </a:rPr>
              <a:t>3. </a:t>
            </a:r>
            <a:r>
              <a:rPr strike="noStrike" u="none" b="1" cap="none" baseline="0" sz="2000" lang="en-US" i="0">
                <a:solidFill>
                  <a:schemeClr val="dk1"/>
                </a:solidFill>
                <a:latin typeface="Calibri"/>
                <a:ea typeface="Calibri"/>
                <a:cs typeface="Calibri"/>
                <a:sym typeface="Calibri"/>
              </a:rPr>
              <a:t>Other NDSM Clinics </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Day-time Medical/Dental Clinic volunteering </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Responsibilities: Greet clients, gather in-take data, enter records into computer</a:t>
            </a:r>
          </a:p>
          <a:p>
            <a:pPr algn="l" rtl="0" lvl="0" marR="0" indent="-342900" marL="342900">
              <a:buClr>
                <a:schemeClr val="dk1"/>
              </a:buClr>
              <a:buSzPct val="100000"/>
              <a:buFont typeface="Calibri"/>
              <a:buChar char="•"/>
            </a:pPr>
            <a:r>
              <a:rPr strike="noStrike" u="none" b="0" cap="none" baseline="0" sz="2000" lang="en-US" i="0">
                <a:solidFill>
                  <a:schemeClr val="dk1"/>
                </a:solidFill>
                <a:latin typeface="Calibri"/>
                <a:ea typeface="Calibri"/>
                <a:cs typeface="Calibri"/>
                <a:sym typeface="Calibri"/>
              </a:rPr>
              <a:t>Who to contact? Nancy Volk - </a:t>
            </a:r>
            <a:r>
              <a:rPr strike="noStrike" u="sng" b="0" cap="none" baseline="0" sz="2000" lang="en-US" i="0">
                <a:solidFill>
                  <a:schemeClr val="hlink"/>
                </a:solidFill>
                <a:latin typeface="Calibri"/>
                <a:ea typeface="Calibri"/>
                <a:cs typeface="Calibri"/>
                <a:sym typeface="Calibri"/>
                <a:hlinkClick r:id="rId8"/>
              </a:rPr>
              <a:t>clinicaldirector@ndsm.org</a:t>
            </a:r>
          </a:p>
          <a:p>
            <a:pPr algn="l" rtl="0" lvl="0" marR="0" indent="-342900" marL="342900">
              <a:buClr>
                <a:schemeClr val="dk1"/>
              </a:buClr>
              <a:buSzPct val="100000"/>
              <a:buFont typeface="Calibri"/>
              <a:buChar char="•"/>
            </a:pPr>
            <a:r>
              <a:rPr strike="noStrike" u="sng" b="0" cap="none" baseline="0" sz="2000" lang="en-US" i="0">
                <a:solidFill>
                  <a:schemeClr val="hlink"/>
                </a:solidFill>
                <a:latin typeface="Calibri"/>
                <a:ea typeface="Calibri"/>
                <a:cs typeface="Calibri"/>
                <a:sym typeface="Calibri"/>
                <a:hlinkClick r:id="rId9"/>
              </a:rPr>
              <a:t>http://www.ndsm.org/index.php/how-you-can-help/volunteer</a:t>
            </a:r>
          </a:p>
          <a:p>
            <a:r>
              <a:t/>
            </a:r>
          </a:p>
          <a:p>
            <a:r>
              <a:t/>
            </a:r>
          </a:p>
          <a:p>
            <a:r>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134" name="Shape 134"/>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135" name="Shape 135"/>
          <p:cNvPicPr preferRelativeResize="0"/>
          <p:nvPr/>
        </p:nvPicPr>
        <p:blipFill>
          <a:blip r:embed="rId3"/>
          <a:stretch>
            <a:fillRect/>
          </a:stretch>
        </p:blipFill>
        <p:spPr>
          <a:xfrm rot="10800000">
            <a:off y="0" x="0"/>
            <a:ext cy="6858000" cx="9144000"/>
          </a:xfrm>
          <a:prstGeom prst="rect">
            <a:avLst/>
          </a:prstGeom>
        </p:spPr>
      </p:pic>
      <p:grpSp>
        <p:nvGrpSpPr>
          <p:cNvPr id="136" name="Shape 136"/>
          <p:cNvGrpSpPr/>
          <p:nvPr/>
        </p:nvGrpSpPr>
        <p:grpSpPr>
          <a:xfrm>
            <a:off y="-41195" x="228599"/>
            <a:ext cy="1107996" cx="6400800"/>
            <a:chOff y="439689" x="767620"/>
            <a:chExt cy="765394" cx="7147513"/>
          </a:xfrm>
        </p:grpSpPr>
        <p:pic>
          <p:nvPicPr>
            <p:cNvPr id="137" name="Shape 137"/>
            <p:cNvPicPr preferRelativeResize="0"/>
            <p:nvPr/>
          </p:nvPicPr>
          <p:blipFill>
            <a:blip r:embed="rId4"/>
            <a:stretch>
              <a:fillRect/>
            </a:stretch>
          </p:blipFill>
          <p:spPr>
            <a:xfrm>
              <a:off y="597604" x="4352671"/>
              <a:ext cy="473745" cx="3562463"/>
            </a:xfrm>
            <a:prstGeom prst="rect">
              <a:avLst/>
            </a:prstGeom>
          </p:spPr>
        </p:pic>
        <p:sp>
          <p:nvSpPr>
            <p:cNvPr id="138" name="Shape 138"/>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39" name="Shape 139"/>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40" name="Shape 140"/>
          <p:cNvSpPr/>
          <p:nvPr/>
        </p:nvSpPr>
        <p:spPr>
          <a:xfrm>
            <a:off y="2967334" x="4479633"/>
            <a:ext cy="923329" cx="184730"/>
          </a:xfrm>
          <a:prstGeom prst="rect">
            <a:avLst/>
          </a:prstGeom>
          <a:noFill/>
          <a:ln>
            <a:noFill/>
          </a:ln>
        </p:spPr>
        <p:txBody>
          <a:bodyPr bIns="45700" rIns="91425" lIns="91425" tIns="45700" anchor="t" anchorCtr="0">
            <a:noAutofit/>
          </a:bodyPr>
          <a:lstStyle/>
          <a:p/>
        </p:txBody>
      </p:sp>
      <p:sp>
        <p:nvSpPr>
          <p:cNvPr id="141" name="Shape 141"/>
          <p:cNvSpPr/>
          <p:nvPr/>
        </p:nvSpPr>
        <p:spPr>
          <a:xfrm>
            <a:off y="2967334" x="4479633"/>
            <a:ext cy="923329" cx="184730"/>
          </a:xfrm>
          <a:prstGeom prst="rect">
            <a:avLst/>
          </a:prstGeom>
          <a:noFill/>
          <a:ln>
            <a:noFill/>
          </a:ln>
        </p:spPr>
        <p:txBody>
          <a:bodyPr bIns="45700" rIns="91425" lIns="91425" tIns="45700" anchor="t" anchorCtr="0">
            <a:noAutofit/>
          </a:bodyPr>
          <a:lstStyle/>
          <a:p/>
        </p:txBody>
      </p:sp>
      <p:sp>
        <p:nvSpPr>
          <p:cNvPr id="142" name="Shape 142"/>
          <p:cNvSpPr/>
          <p:nvPr/>
        </p:nvSpPr>
        <p:spPr>
          <a:xfrm>
            <a:off y="1295400" x="838200"/>
            <a:ext cy="5016757" cx="7738785"/>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8000" lang="en-US" i="0">
                <a:solidFill>
                  <a:srgbClr val="FFFFFF"/>
                </a:solidFill>
                <a:latin typeface="Calibri"/>
                <a:ea typeface="Calibri"/>
                <a:cs typeface="Calibri"/>
                <a:sym typeface="Calibri"/>
              </a:rPr>
              <a:t>Services </a:t>
            </a:r>
          </a:p>
          <a:p>
            <a:pPr algn="ctr" rtl="0" lvl="0" marR="0" indent="0" marL="0">
              <a:buSzPct val="25000"/>
              <a:buNone/>
            </a:pPr>
            <a:r>
              <a:rPr strike="noStrike" u="none" b="1" cap="none" baseline="0" sz="8000" lang="en-US" i="0">
                <a:solidFill>
                  <a:srgbClr val="FFFFFF"/>
                </a:solidFill>
                <a:latin typeface="Calibri"/>
                <a:ea typeface="Calibri"/>
                <a:cs typeface="Calibri"/>
                <a:sym typeface="Calibri"/>
              </a:rPr>
              <a:t>Guest Speakers</a:t>
            </a:r>
          </a:p>
          <a:p>
            <a:pPr algn="ctr" rtl="0" lvl="0" marR="0" indent="0" marL="0">
              <a:buSzPct val="25000"/>
              <a:buNone/>
            </a:pPr>
            <a:r>
              <a:rPr strike="noStrike" u="none" b="1" cap="none" baseline="0" sz="8000" lang="en-US" i="0">
                <a:solidFill>
                  <a:srgbClr val="FFFFFF"/>
                </a:solidFill>
                <a:latin typeface="Calibri"/>
                <a:ea typeface="Calibri"/>
                <a:cs typeface="Calibri"/>
                <a:sym typeface="Calibri"/>
              </a:rPr>
              <a:t>and </a:t>
            </a:r>
          </a:p>
          <a:p>
            <a:pPr algn="ctr" rtl="0" lvl="0" marR="0" indent="0" marL="0">
              <a:buSzPct val="25000"/>
              <a:buNone/>
            </a:pPr>
            <a:r>
              <a:rPr strike="noStrike" u="none" b="1" cap="none" baseline="0" sz="8000" lang="en-US" i="0">
                <a:solidFill>
                  <a:srgbClr val="FFFFFF"/>
                </a:solidFill>
                <a:latin typeface="Calibri"/>
                <a:ea typeface="Calibri"/>
                <a:cs typeface="Calibri"/>
                <a:sym typeface="Calibri"/>
              </a:rPr>
              <a:t>Upcoming Events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pic>
        <p:nvPicPr>
          <p:cNvPr id="148" name="Shape 148"/>
          <p:cNvPicPr preferRelativeResize="0"/>
          <p:nvPr/>
        </p:nvPicPr>
        <p:blipFill>
          <a:blip r:embed="rId3"/>
          <a:stretch>
            <a:fillRect/>
          </a:stretch>
        </p:blipFill>
        <p:spPr>
          <a:xfrm>
            <a:off y="0" x="0"/>
            <a:ext cy="6857999" cx="9143999"/>
          </a:xfrm>
          <a:prstGeom prst="rect">
            <a:avLst/>
          </a:prstGeom>
        </p:spPr>
      </p:pic>
      <p:grpSp>
        <p:nvGrpSpPr>
          <p:cNvPr id="149" name="Shape 149"/>
          <p:cNvGrpSpPr/>
          <p:nvPr/>
        </p:nvGrpSpPr>
        <p:grpSpPr>
          <a:xfrm>
            <a:off y="-41195" x="228599"/>
            <a:ext cy="1107996" cx="6400800"/>
            <a:chOff y="439689" x="767620"/>
            <a:chExt cy="765394" cx="7147513"/>
          </a:xfrm>
        </p:grpSpPr>
        <p:pic>
          <p:nvPicPr>
            <p:cNvPr id="150" name="Shape 150"/>
            <p:cNvPicPr preferRelativeResize="0"/>
            <p:nvPr/>
          </p:nvPicPr>
          <p:blipFill>
            <a:blip r:embed="rId4"/>
            <a:stretch>
              <a:fillRect/>
            </a:stretch>
          </p:blipFill>
          <p:spPr>
            <a:xfrm>
              <a:off y="597604" x="4352671"/>
              <a:ext cy="473745" cx="3562463"/>
            </a:xfrm>
            <a:prstGeom prst="rect">
              <a:avLst/>
            </a:prstGeom>
          </p:spPr>
        </p:pic>
        <p:sp>
          <p:nvSpPr>
            <p:cNvPr id="151" name="Shape 151"/>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52" name="Shape 152"/>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53" name="Shape 153"/>
          <p:cNvSpPr txBox="1"/>
          <p:nvPr/>
        </p:nvSpPr>
        <p:spPr>
          <a:xfrm>
            <a:off y="1066800" x="914400"/>
            <a:ext cy="584774" cx="7391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chemeClr val="dk1"/>
                </a:solidFill>
                <a:latin typeface="Calibri"/>
                <a:ea typeface="Calibri"/>
                <a:cs typeface="Calibri"/>
                <a:sym typeface="Calibri"/>
              </a:rPr>
              <a:t>UTSW Pre-Medical Conference </a:t>
            </a:r>
          </a:p>
        </p:txBody>
      </p:sp>
      <p:pic>
        <p:nvPicPr>
          <p:cNvPr id="154" name="Shape 154"/>
          <p:cNvPicPr preferRelativeResize="0"/>
          <p:nvPr/>
        </p:nvPicPr>
        <p:blipFill>
          <a:blip r:embed="rId5"/>
          <a:stretch>
            <a:fillRect/>
          </a:stretch>
        </p:blipFill>
        <p:spPr>
          <a:xfrm>
            <a:off y="3276600" x="0"/>
            <a:ext cy="3581399" cx="6096000"/>
          </a:xfrm>
          <a:prstGeom prst="rect">
            <a:avLst/>
          </a:prstGeom>
        </p:spPr>
      </p:pic>
      <p:sp>
        <p:nvSpPr>
          <p:cNvPr id="155" name="Shape 155"/>
          <p:cNvSpPr txBox="1"/>
          <p:nvPr/>
        </p:nvSpPr>
        <p:spPr>
          <a:xfrm>
            <a:off y="2209800" x="685800"/>
            <a:ext cy="369332" cx="2438399"/>
          </a:xfrm>
          <a:prstGeom prst="rect">
            <a:avLst/>
          </a:prstGeom>
          <a:noFill/>
          <a:ln>
            <a:noFill/>
          </a:ln>
        </p:spPr>
        <p:txBody>
          <a:bodyPr bIns="45700" rIns="91425" lIns="91425" tIns="45700" anchor="t" anchorCtr="0">
            <a:noAutofit/>
          </a:bodyPr>
          <a:lstStyle/>
          <a:p/>
        </p:txBody>
      </p:sp>
      <p:sp>
        <p:nvSpPr>
          <p:cNvPr id="156" name="Shape 156"/>
          <p:cNvSpPr txBox="1"/>
          <p:nvPr/>
        </p:nvSpPr>
        <p:spPr>
          <a:xfrm>
            <a:off y="1676400" x="609600"/>
            <a:ext cy="3724095" cx="75438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Next Saturday November 16, 2013 from 8:00am-3:30pm</a:t>
            </a:r>
          </a:p>
          <a:p>
            <a:pPr algn="l" rtl="0" lvl="0" marR="0" indent="0" marL="0">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 Registration deadline with UTSW has been extended!</a:t>
            </a:r>
          </a:p>
          <a:p>
            <a:pPr algn="l" rtl="0" lvl="0" marR="0" indent="0" marL="0">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A “must” attend conference, especially for freshman and</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sophomores.</a:t>
            </a:r>
          </a:p>
          <a:p>
            <a:r>
              <a:t/>
            </a:r>
          </a:p>
          <a:p>
            <a:r>
              <a:t/>
            </a:r>
          </a:p>
          <a:p>
            <a:r>
              <a:t/>
            </a:r>
          </a:p>
          <a:p>
            <a:r>
              <a:t/>
            </a:r>
          </a:p>
          <a:p>
            <a:r>
              <a:t/>
            </a:r>
          </a:p>
          <a:p>
            <a:r>
              <a:t/>
            </a:r>
          </a:p>
          <a:p>
            <a:r>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pic>
        <p:nvPicPr>
          <p:cNvPr id="162" name="Shape 162"/>
          <p:cNvPicPr preferRelativeResize="0"/>
          <p:nvPr/>
        </p:nvPicPr>
        <p:blipFill>
          <a:blip r:embed="rId3"/>
          <a:stretch>
            <a:fillRect/>
          </a:stretch>
        </p:blipFill>
        <p:spPr>
          <a:xfrm>
            <a:off y="0" x="0"/>
            <a:ext cy="6857999" cx="9143999"/>
          </a:xfrm>
          <a:prstGeom prst="rect">
            <a:avLst/>
          </a:prstGeom>
        </p:spPr>
      </p:pic>
      <p:grpSp>
        <p:nvGrpSpPr>
          <p:cNvPr id="163" name="Shape 163"/>
          <p:cNvGrpSpPr/>
          <p:nvPr/>
        </p:nvGrpSpPr>
        <p:grpSpPr>
          <a:xfrm>
            <a:off y="-41195" x="228599"/>
            <a:ext cy="1107996" cx="6400800"/>
            <a:chOff y="439689" x="767620"/>
            <a:chExt cy="765394" cx="7147513"/>
          </a:xfrm>
        </p:grpSpPr>
        <p:pic>
          <p:nvPicPr>
            <p:cNvPr id="164" name="Shape 164"/>
            <p:cNvPicPr preferRelativeResize="0"/>
            <p:nvPr/>
          </p:nvPicPr>
          <p:blipFill>
            <a:blip r:embed="rId4"/>
            <a:stretch>
              <a:fillRect/>
            </a:stretch>
          </p:blipFill>
          <p:spPr>
            <a:xfrm>
              <a:off y="597604" x="4352671"/>
              <a:ext cy="473745" cx="3562463"/>
            </a:xfrm>
            <a:prstGeom prst="rect">
              <a:avLst/>
            </a:prstGeom>
          </p:spPr>
        </p:pic>
        <p:sp>
          <p:nvSpPr>
            <p:cNvPr id="165" name="Shape 165"/>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66" name="Shape 166"/>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67" name="Shape 167"/>
          <p:cNvSpPr txBox="1"/>
          <p:nvPr/>
        </p:nvSpPr>
        <p:spPr>
          <a:xfrm>
            <a:off y="838200" x="914400"/>
            <a:ext cy="2062103" cx="7391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chemeClr val="dk1"/>
                </a:solidFill>
                <a:latin typeface="Calibri"/>
                <a:ea typeface="Calibri"/>
                <a:cs typeface="Calibri"/>
                <a:sym typeface="Calibri"/>
              </a:rPr>
              <a:t>Big Events: ~March 2013</a:t>
            </a:r>
          </a:p>
          <a:p>
            <a:r>
              <a:t/>
            </a:r>
          </a:p>
          <a:p>
            <a:pPr algn="l" rtl="0" lvl="0" marR="0" indent="0" marL="0">
              <a:buSzPct val="25000"/>
              <a:buNone/>
            </a:pPr>
            <a:r>
              <a:rPr strike="noStrike" u="none" b="1" cap="none" baseline="0" sz="3200" lang="en-US" i="0">
                <a:solidFill>
                  <a:schemeClr val="dk1"/>
                </a:solidFill>
                <a:latin typeface="Calibri"/>
                <a:ea typeface="Calibri"/>
                <a:cs typeface="Calibri"/>
                <a:sym typeface="Calibri"/>
              </a:rPr>
              <a:t>SANIC</a:t>
            </a:r>
          </a:p>
          <a:p>
            <a:pPr algn="l" rtl="0" lvl="0" marR="0" indent="0" marL="0">
              <a:buSzPct val="25000"/>
              <a:buNone/>
            </a:pPr>
            <a:r>
              <a:rPr strike="noStrike" u="none" b="0" cap="none" baseline="0" sz="3200" lang="en-US" i="1">
                <a:solidFill>
                  <a:schemeClr val="dk1"/>
                </a:solidFill>
                <a:latin typeface="Calibri"/>
                <a:ea typeface="Calibri"/>
                <a:cs typeface="Calibri"/>
                <a:sym typeface="Calibri"/>
              </a:rPr>
              <a:t>Simulated And Normalized Interview Center </a:t>
            </a:r>
          </a:p>
        </p:txBody>
      </p:sp>
      <p:sp>
        <p:nvSpPr>
          <p:cNvPr id="168" name="Shape 168"/>
          <p:cNvSpPr txBox="1"/>
          <p:nvPr/>
        </p:nvSpPr>
        <p:spPr>
          <a:xfrm>
            <a:off y="2209800" x="685800"/>
            <a:ext cy="369332" cx="2438399"/>
          </a:xfrm>
          <a:prstGeom prst="rect">
            <a:avLst/>
          </a:prstGeom>
          <a:noFill/>
          <a:ln>
            <a:noFill/>
          </a:ln>
        </p:spPr>
        <p:txBody>
          <a:bodyPr bIns="45700" rIns="91425" lIns="91425" tIns="45700" anchor="t" anchorCtr="0">
            <a:noAutofit/>
          </a:bodyPr>
          <a:lstStyle/>
          <a:p/>
        </p:txBody>
      </p:sp>
      <p:pic>
        <p:nvPicPr>
          <p:cNvPr id="169" name="Shape 169"/>
          <p:cNvPicPr preferRelativeResize="0"/>
          <p:nvPr/>
        </p:nvPicPr>
        <p:blipFill>
          <a:blip r:embed="rId5"/>
          <a:stretch>
            <a:fillRect/>
          </a:stretch>
        </p:blipFill>
        <p:spPr>
          <a:xfrm>
            <a:off y="3505200" x="4673600"/>
            <a:ext cy="3352799" cx="4470399"/>
          </a:xfrm>
          <a:prstGeom prst="rect">
            <a:avLst/>
          </a:prstGeom>
        </p:spPr>
      </p:pic>
      <p:pic>
        <p:nvPicPr>
          <p:cNvPr id="170" name="Shape 170"/>
          <p:cNvPicPr preferRelativeResize="0"/>
          <p:nvPr/>
        </p:nvPicPr>
        <p:blipFill>
          <a:blip r:embed="rId6"/>
          <a:stretch>
            <a:fillRect/>
          </a:stretch>
        </p:blipFill>
        <p:spPr>
          <a:xfrm>
            <a:off y="3524250" x="0"/>
            <a:ext cy="3333749" cx="44450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pic>
        <p:nvPicPr>
          <p:cNvPr id="176" name="Shape 176"/>
          <p:cNvPicPr preferRelativeResize="0"/>
          <p:nvPr/>
        </p:nvPicPr>
        <p:blipFill>
          <a:blip r:embed="rId3"/>
          <a:stretch>
            <a:fillRect/>
          </a:stretch>
        </p:blipFill>
        <p:spPr>
          <a:xfrm>
            <a:off y="0" x="0"/>
            <a:ext cy="6857999" cx="9143999"/>
          </a:xfrm>
          <a:prstGeom prst="rect">
            <a:avLst/>
          </a:prstGeom>
        </p:spPr>
      </p:pic>
      <p:pic>
        <p:nvPicPr>
          <p:cNvPr id="177" name="Shape 177"/>
          <p:cNvPicPr preferRelativeResize="0"/>
          <p:nvPr/>
        </p:nvPicPr>
        <p:blipFill>
          <a:blip r:embed="rId4"/>
          <a:stretch>
            <a:fillRect/>
          </a:stretch>
        </p:blipFill>
        <p:spPr>
          <a:xfrm>
            <a:off y="3771900" x="3657600"/>
            <a:ext cy="3086100" cx="5486400"/>
          </a:xfrm>
          <a:prstGeom prst="rect">
            <a:avLst/>
          </a:prstGeom>
        </p:spPr>
      </p:pic>
      <p:grpSp>
        <p:nvGrpSpPr>
          <p:cNvPr id="178" name="Shape 178"/>
          <p:cNvGrpSpPr/>
          <p:nvPr/>
        </p:nvGrpSpPr>
        <p:grpSpPr>
          <a:xfrm>
            <a:off y="-41195" x="228599"/>
            <a:ext cy="1107996" cx="6400800"/>
            <a:chOff y="439689" x="767620"/>
            <a:chExt cy="765394" cx="7147513"/>
          </a:xfrm>
        </p:grpSpPr>
        <p:pic>
          <p:nvPicPr>
            <p:cNvPr id="179" name="Shape 179"/>
            <p:cNvPicPr preferRelativeResize="0"/>
            <p:nvPr/>
          </p:nvPicPr>
          <p:blipFill>
            <a:blip r:embed="rId5"/>
            <a:stretch>
              <a:fillRect/>
            </a:stretch>
          </p:blipFill>
          <p:spPr>
            <a:xfrm>
              <a:off y="597604" x="4352671"/>
              <a:ext cy="473745" cx="3562463"/>
            </a:xfrm>
            <a:prstGeom prst="rect">
              <a:avLst/>
            </a:prstGeom>
          </p:spPr>
        </p:pic>
        <p:sp>
          <p:nvSpPr>
            <p:cNvPr id="180" name="Shape 180"/>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81" name="Shape 181"/>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82" name="Shape 182"/>
          <p:cNvSpPr txBox="1"/>
          <p:nvPr/>
        </p:nvSpPr>
        <p:spPr>
          <a:xfrm>
            <a:off y="1066800" x="914400"/>
            <a:ext cy="584774" cx="73913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chemeClr val="dk1"/>
                </a:solidFill>
                <a:latin typeface="Calibri"/>
                <a:ea typeface="Calibri"/>
                <a:cs typeface="Calibri"/>
                <a:sym typeface="Calibri"/>
              </a:rPr>
              <a:t>Streaming OR</a:t>
            </a:r>
          </a:p>
        </p:txBody>
      </p:sp>
      <p:sp>
        <p:nvSpPr>
          <p:cNvPr id="183" name="Shape 183"/>
          <p:cNvSpPr txBox="1"/>
          <p:nvPr/>
        </p:nvSpPr>
        <p:spPr>
          <a:xfrm>
            <a:off y="1676400" x="609600"/>
            <a:ext cy="6678751" cx="7543800"/>
          </a:xfrm>
          <a:prstGeom prst="rect">
            <a:avLst/>
          </a:prstGeom>
          <a:noFill/>
          <a:ln>
            <a:noFill/>
          </a:ln>
        </p:spPr>
        <p:txBody>
          <a:bodyPr bIns="45700" rIns="91425" lIns="91425" tIns="45700" anchor="t" anchorCtr="0">
            <a:noAutofit/>
          </a:bodyPr>
          <a:lstStyle/>
          <a:p>
            <a:pPr algn="l" rtl="0" lvl="0" marR="0" indent="0" marL="0">
              <a:spcBef>
                <a:spcPts val="0"/>
              </a:spcBef>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Texas Institute Surgery (TIS) is providing an opportunity to allow undergraduate students to view and stream a real live surgery case with Dr. Scheinberg  </a:t>
            </a:r>
          </a:p>
          <a:p>
            <a:pPr algn="l" rtl="0" lvl="0" marR="0" indent="0" marL="0">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We’ll all sit in a room with a group of students who can directly ask surgeons any questions while the surgery is taking place.</a:t>
            </a:r>
          </a:p>
          <a:p>
            <a:pPr algn="l" rtl="0" lvl="0" marR="0" indent="0" marL="0">
              <a:buClr>
                <a:schemeClr val="dk1"/>
              </a:buClr>
              <a:buSzPct val="100000"/>
              <a:buFont typeface="Calibri"/>
              <a:buChar char="•"/>
            </a:pPr>
            <a:r>
              <a:rPr strike="noStrike" u="none" b="0" cap="none" baseline="0" sz="2400" lang="en-US" i="0">
                <a:solidFill>
                  <a:schemeClr val="dk1"/>
                </a:solidFill>
                <a:latin typeface="Calibri"/>
                <a:ea typeface="Calibri"/>
                <a:cs typeface="Calibri"/>
                <a:sym typeface="Calibri"/>
              </a:rPr>
              <a:t>Great experience that </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that most may never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get to see till they get </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to medical school and </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we’ll offer it again!</a:t>
            </a:r>
          </a:p>
          <a:p>
            <a:r>
              <a:t/>
            </a:r>
          </a:p>
          <a:p>
            <a:r>
              <a:t/>
            </a:r>
          </a:p>
          <a:p>
            <a:r>
              <a:t/>
            </a:r>
          </a:p>
          <a:p>
            <a:r>
              <a:t/>
            </a:r>
          </a:p>
          <a:p>
            <a:r>
              <a:t/>
            </a:r>
          </a:p>
          <a:p>
            <a:r>
              <a:t/>
            </a:r>
          </a:p>
          <a:p>
            <a:r>
              <a:t/>
            </a:r>
          </a:p>
          <a:p>
            <a:r>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pic>
        <p:nvPicPr>
          <p:cNvPr id="189" name="Shape 189"/>
          <p:cNvPicPr preferRelativeResize="0"/>
          <p:nvPr/>
        </p:nvPicPr>
        <p:blipFill>
          <a:blip r:embed="rId3"/>
          <a:stretch>
            <a:fillRect/>
          </a:stretch>
        </p:blipFill>
        <p:spPr>
          <a:xfrm rot="10800000">
            <a:off y="0" x="0"/>
            <a:ext cy="6858000" cx="9144000"/>
          </a:xfrm>
          <a:prstGeom prst="rect">
            <a:avLst/>
          </a:prstGeom>
        </p:spPr>
      </p:pic>
      <p:pic>
        <p:nvPicPr>
          <p:cNvPr id="190" name="Shape 190"/>
          <p:cNvPicPr preferRelativeResize="0"/>
          <p:nvPr/>
        </p:nvPicPr>
        <p:blipFill>
          <a:blip r:embed="rId4"/>
          <a:stretch>
            <a:fillRect/>
          </a:stretch>
        </p:blipFill>
        <p:spPr>
          <a:xfrm>
            <a:off y="3067050" x="4086225"/>
            <a:ext cy="3790950" cx="5057774"/>
          </a:xfrm>
          <a:prstGeom prst="rect">
            <a:avLst/>
          </a:prstGeom>
        </p:spPr>
      </p:pic>
      <p:grpSp>
        <p:nvGrpSpPr>
          <p:cNvPr id="191" name="Shape 191"/>
          <p:cNvGrpSpPr/>
          <p:nvPr/>
        </p:nvGrpSpPr>
        <p:grpSpPr>
          <a:xfrm>
            <a:off y="-41195" x="228599"/>
            <a:ext cy="1107996" cx="6400800"/>
            <a:chOff y="439689" x="767620"/>
            <a:chExt cy="765394" cx="7147513"/>
          </a:xfrm>
        </p:grpSpPr>
        <p:pic>
          <p:nvPicPr>
            <p:cNvPr id="192" name="Shape 192"/>
            <p:cNvPicPr preferRelativeResize="0"/>
            <p:nvPr/>
          </p:nvPicPr>
          <p:blipFill>
            <a:blip r:embed="rId5"/>
            <a:stretch>
              <a:fillRect/>
            </a:stretch>
          </p:blipFill>
          <p:spPr>
            <a:xfrm>
              <a:off y="597604" x="4352671"/>
              <a:ext cy="473745" cx="3562463"/>
            </a:xfrm>
            <a:prstGeom prst="rect">
              <a:avLst/>
            </a:prstGeom>
          </p:spPr>
        </p:pic>
        <p:sp>
          <p:nvSpPr>
            <p:cNvPr id="193" name="Shape 193"/>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spcBef>
                  <a:spcPts val="0"/>
                </a:spcBef>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94" name="Shape 194"/>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95" name="Shape 195"/>
          <p:cNvSpPr txBox="1"/>
          <p:nvPr/>
        </p:nvSpPr>
        <p:spPr>
          <a:xfrm>
            <a:off y="990600" x="0"/>
            <a:ext cy="5139868" cx="8077199"/>
          </a:xfrm>
          <a:prstGeom prst="rect">
            <a:avLst/>
          </a:prstGeom>
          <a:noFill/>
          <a:ln>
            <a:noFill/>
          </a:ln>
        </p:spPr>
        <p:txBody>
          <a:bodyPr bIns="45700" rIns="91425" lIns="91425" tIns="45700" anchor="t" anchorCtr="0">
            <a:noAutofit/>
          </a:bodyPr>
          <a:lstStyle/>
          <a:p>
            <a:pPr algn="l" rtl="0" lvl="0" marR="0" indent="0" marL="0">
              <a:spcBef>
                <a:spcPts val="0"/>
              </a:spcBef>
              <a:buSzPct val="25000"/>
              <a:buNone/>
            </a:pPr>
            <a:r>
              <a:rPr strike="noStrike" u="none" b="1" cap="none" baseline="0" sz="3200" lang="en-US" i="0">
                <a:solidFill>
                  <a:schemeClr val="dk1"/>
                </a:solidFill>
                <a:latin typeface="Calibri"/>
                <a:ea typeface="Calibri"/>
                <a:cs typeface="Calibri"/>
                <a:sym typeface="Calibri"/>
              </a:rPr>
              <a:t>           </a:t>
            </a:r>
            <a:r>
              <a:rPr strike="noStrike" u="none" b="1" cap="none" baseline="0" sz="4000" lang="en-US" i="0">
                <a:solidFill>
                  <a:schemeClr val="dk1"/>
                </a:solidFill>
                <a:latin typeface="Calibri"/>
                <a:ea typeface="Calibri"/>
                <a:cs typeface="Calibri"/>
                <a:sym typeface="Calibri"/>
              </a:rPr>
              <a:t>Dr. Richardson, </a:t>
            </a:r>
          </a:p>
          <a:p>
            <a:pPr algn="l" rtl="0" lvl="0" marR="0" indent="0" marL="0">
              <a:buSzPct val="25000"/>
              <a:buNone/>
            </a:pPr>
            <a:r>
              <a:rPr strike="noStrike" u="none" b="1" cap="none" baseline="0" sz="3200" lang="en-US" i="0">
                <a:solidFill>
                  <a:schemeClr val="dk1"/>
                </a:solidFill>
                <a:latin typeface="Calibri"/>
                <a:ea typeface="Calibri"/>
                <a:cs typeface="Calibri"/>
                <a:sym typeface="Calibri"/>
              </a:rPr>
              <a:t>           </a:t>
            </a:r>
            <a:r>
              <a:rPr strike="noStrike" u="none" b="0" cap="none" baseline="0" sz="3200" lang="en-US" i="0">
                <a:solidFill>
                  <a:schemeClr val="dk1"/>
                </a:solidFill>
                <a:latin typeface="Calibri"/>
                <a:ea typeface="Calibri"/>
                <a:cs typeface="Calibri"/>
                <a:sym typeface="Calibri"/>
              </a:rPr>
              <a:t>Professor at UTSW (Studies include: 	</a:t>
            </a:r>
          </a:p>
          <a:p>
            <a:pPr algn="l" rtl="0" lvl="0" marR="0" indent="0" marL="0">
              <a:buSzPct val="25000"/>
              <a:buNone/>
            </a:pPr>
            <a:r>
              <a:rPr strike="noStrike" u="none" b="0" cap="none" baseline="0" sz="3200" lang="en-US" i="0">
                <a:solidFill>
                  <a:schemeClr val="dk1"/>
                </a:solidFill>
                <a:latin typeface="Calibri"/>
                <a:ea typeface="Calibri"/>
                <a:cs typeface="Calibri"/>
                <a:sym typeface="Calibri"/>
              </a:rPr>
              <a:t>           Veterinary Medicine, Plastic Surgery, and    </a:t>
            </a:r>
          </a:p>
          <a:p>
            <a:pPr algn="l" rtl="0" lvl="0" marR="0" indent="0" marL="0">
              <a:buSzPct val="25000"/>
              <a:buNone/>
            </a:pPr>
            <a:r>
              <a:rPr strike="noStrike" u="none" b="1" cap="none" baseline="0" sz="3200" lang="en-US" i="0">
                <a:solidFill>
                  <a:schemeClr val="dk1"/>
                </a:solidFill>
                <a:latin typeface="Calibri"/>
                <a:ea typeface="Calibri"/>
                <a:cs typeface="Calibri"/>
                <a:sym typeface="Calibri"/>
              </a:rPr>
              <a:t>           </a:t>
            </a:r>
            <a:r>
              <a:rPr strike="noStrike" u="none" b="0" cap="none" baseline="0" sz="3200" lang="en-US" i="0">
                <a:solidFill>
                  <a:schemeClr val="dk1"/>
                </a:solidFill>
                <a:latin typeface="Calibri"/>
                <a:ea typeface="Calibri"/>
                <a:cs typeface="Calibri"/>
                <a:sym typeface="Calibri"/>
              </a:rPr>
              <a:t>Pathology. </a:t>
            </a:r>
          </a:p>
          <a:p>
            <a:r>
              <a:t/>
            </a:r>
          </a:p>
          <a:p>
            <a:pPr algn="l" rtl="0" lvl="0" marR="0" indent="0" marL="0">
              <a:buSzPct val="25000"/>
              <a:buNone/>
            </a:pPr>
            <a:r>
              <a:rPr strike="noStrike" u="none" b="1" cap="none" baseline="0" sz="3200" lang="en-US" i="0">
                <a:solidFill>
                  <a:srgbClr val="FF0000"/>
                </a:solidFill>
                <a:latin typeface="Calibri"/>
                <a:ea typeface="Calibri"/>
                <a:cs typeface="Calibri"/>
                <a:sym typeface="Calibri"/>
              </a:rPr>
              <a:t>Tuesday November 12</a:t>
            </a:r>
            <a:r>
              <a:rPr strike="noStrike" u="none" b="1" cap="none" baseline="30000" sz="3200" lang="en-US" i="0">
                <a:solidFill>
                  <a:srgbClr val="FF0000"/>
                </a:solidFill>
                <a:latin typeface="Calibri"/>
                <a:ea typeface="Calibri"/>
                <a:cs typeface="Calibri"/>
                <a:sym typeface="Calibri"/>
              </a:rPr>
              <a:t>th</a:t>
            </a:r>
            <a:r>
              <a:rPr strike="noStrike" u="none" b="1" cap="none" baseline="0" sz="3200" lang="en-US" i="0">
                <a:solidFill>
                  <a:srgbClr val="FF0000"/>
                </a:solidFill>
                <a:latin typeface="Calibri"/>
                <a:ea typeface="Calibri"/>
                <a:cs typeface="Calibri"/>
                <a:sym typeface="Calibri"/>
              </a:rPr>
              <a:t> at 7:00 PM </a:t>
            </a:r>
          </a:p>
          <a:p>
            <a:pPr algn="l" rtl="0" lvl="0" marR="0" indent="0" marL="0">
              <a:buSzPct val="25000"/>
              <a:buNone/>
            </a:pPr>
            <a:r>
              <a:rPr strike="noStrike" u="none" b="1" cap="none" baseline="0" sz="3200" lang="en-US" i="0">
                <a:solidFill>
                  <a:srgbClr val="FF0000"/>
                </a:solidFill>
                <a:latin typeface="Calibri"/>
                <a:ea typeface="Calibri"/>
                <a:cs typeface="Calibri"/>
                <a:sym typeface="Calibri"/>
              </a:rPr>
              <a:t>GR 2.530</a:t>
            </a:r>
          </a:p>
          <a:p>
            <a:r>
              <a:t/>
            </a:r>
          </a:p>
          <a:p>
            <a:pPr algn="l" rtl="0" lvl="0" marR="0" indent="0" marL="0">
              <a:buSzPct val="25000"/>
              <a:buNone/>
            </a:pPr>
            <a:r>
              <a:rPr strike="noStrike" u="none" b="0" cap="none" baseline="0" sz="3200" lang="en-US" i="0">
                <a:solidFill>
                  <a:schemeClr val="dk1"/>
                </a:solidFill>
                <a:latin typeface="Calibri"/>
                <a:ea typeface="Calibri"/>
                <a:cs typeface="Calibri"/>
                <a:sym typeface="Calibri"/>
              </a:rPr>
              <a:t>Dr. Richardson is know </a:t>
            </a:r>
          </a:p>
          <a:p>
            <a:pPr algn="l" rtl="0" lvl="0" marR="0" indent="0" marL="0">
              <a:buSzPct val="25000"/>
              <a:buNone/>
            </a:pPr>
            <a:r>
              <a:rPr strike="noStrike" u="none" b="0" cap="none" baseline="0" sz="3200" lang="en-US" i="0">
                <a:solidFill>
                  <a:schemeClr val="dk1"/>
                </a:solidFill>
                <a:latin typeface="Calibri"/>
                <a:ea typeface="Calibri"/>
                <a:cs typeface="Calibri"/>
                <a:sym typeface="Calibri"/>
              </a:rPr>
              <a:t>for his pathology lectures!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